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88" r:id="rId4"/>
    <p:sldId id="276" r:id="rId5"/>
    <p:sldId id="305" r:id="rId6"/>
    <p:sldId id="301" r:id="rId7"/>
    <p:sldId id="308" r:id="rId8"/>
    <p:sldId id="309" r:id="rId9"/>
    <p:sldId id="303" r:id="rId10"/>
    <p:sldId id="292" r:id="rId11"/>
    <p:sldId id="277" r:id="rId12"/>
    <p:sldId id="307" r:id="rId13"/>
    <p:sldId id="290" r:id="rId14"/>
    <p:sldId id="306" r:id="rId15"/>
    <p:sldId id="287" r:id="rId16"/>
    <p:sldId id="279" r:id="rId17"/>
    <p:sldId id="284" r:id="rId18"/>
    <p:sldId id="295" r:id="rId19"/>
    <p:sldId id="285" r:id="rId20"/>
    <p:sldId id="289" r:id="rId21"/>
    <p:sldId id="291" r:id="rId22"/>
    <p:sldId id="293" r:id="rId23"/>
    <p:sldId id="297" r:id="rId24"/>
    <p:sldId id="298" r:id="rId25"/>
    <p:sldId id="299" r:id="rId26"/>
    <p:sldId id="286" r:id="rId27"/>
    <p:sldId id="27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5980"/>
    <a:srgbClr val="385723"/>
    <a:srgbClr val="0070C0"/>
    <a:srgbClr val="9BA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8" autoAdjust="0"/>
    <p:restoredTop sz="94694"/>
  </p:normalViewPr>
  <p:slideViewPr>
    <p:cSldViewPr snapToGrid="0" snapToObjects="1">
      <p:cViewPr>
        <p:scale>
          <a:sx n="100" d="100"/>
          <a:sy n="100" d="100"/>
        </p:scale>
        <p:origin x="136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9352-7C6D-AE46-B3D1-3043903F0858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5CFF-F689-594A-ABD3-6ED0736D5C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3644-6E15-6F22-CA33-8D416027D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>
            <a:extLst>
              <a:ext uri="{FF2B5EF4-FFF2-40B4-BE49-F238E27FC236}">
                <a16:creationId xmlns:a16="http://schemas.microsoft.com/office/drawing/2014/main" id="{D846F663-3790-0134-4EC1-0540BD449E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4CDD9603-54F0-2FF7-FA52-3732DF24F4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DD5CE-4D8E-C571-6790-852331B0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>
            <a:extLst>
              <a:ext uri="{FF2B5EF4-FFF2-40B4-BE49-F238E27FC236}">
                <a16:creationId xmlns:a16="http://schemas.microsoft.com/office/drawing/2014/main" id="{36C8A3AF-B985-AB4E-FDF3-E9EE41FA0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2AE013F5-6847-B70A-2E25-4379BB30025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508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866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0277-3D9F-91ED-F7CC-14377DFD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>
            <a:extLst>
              <a:ext uri="{FF2B5EF4-FFF2-40B4-BE49-F238E27FC236}">
                <a16:creationId xmlns:a16="http://schemas.microsoft.com/office/drawing/2014/main" id="{7F6AB2D4-7B81-C7F0-F785-8B5537584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D35A93FD-9828-6F49-A9BC-25EBCE20CB0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1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9BCC7-67E3-F7A3-75F7-F71F55F5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>
            <a:extLst>
              <a:ext uri="{FF2B5EF4-FFF2-40B4-BE49-F238E27FC236}">
                <a16:creationId xmlns:a16="http://schemas.microsoft.com/office/drawing/2014/main" id="{7599CFEE-8FA4-96AD-C84A-15C77FC10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6F21704-6D21-2C77-BB7F-44A7C3BB162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53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9C38-AB1D-31F1-050A-F7148C3F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>
            <a:extLst>
              <a:ext uri="{FF2B5EF4-FFF2-40B4-BE49-F238E27FC236}">
                <a16:creationId xmlns:a16="http://schemas.microsoft.com/office/drawing/2014/main" id="{4BFBAD87-94A7-75FA-9552-E112F8557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DDD692BC-67E2-1A35-FEE9-AEA9543541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53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66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6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9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5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4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1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0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5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4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9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5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6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3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CCF1B-7B1A-C644-B031-CDCF7AE94813}" type="datetimeFigureOut">
              <a:rPr kumimoji="1" lang="zh-CN" altLang="en-US" smtClean="0"/>
              <a:t>2025/12/27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78920" y="6492875"/>
            <a:ext cx="51308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/>
        </p:nvSpPr>
        <p:spPr>
          <a:xfrm>
            <a:off x="-152399" y="0"/>
            <a:ext cx="12344400" cy="6857999"/>
          </a:xfrm>
          <a:prstGeom prst="rect">
            <a:avLst/>
          </a:prstGeom>
          <a:solidFill>
            <a:srgbClr val="E9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12" descr="图片 1 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38760"/>
            <a:ext cx="12382500" cy="6619240"/>
          </a:xfrm>
          <a:prstGeom prst="rect">
            <a:avLst/>
          </a:prstGeom>
        </p:spPr>
      </p:pic>
      <p:sp>
        <p:nvSpPr>
          <p:cNvPr id="4" name="文本框 4"/>
          <p:cNvSpPr txBox="1"/>
          <p:nvPr/>
        </p:nvSpPr>
        <p:spPr>
          <a:xfrm>
            <a:off x="617221" y="1412734"/>
            <a:ext cx="10834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AutoTool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: 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Efficient Tool Selection for Large Language Model Agents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382362"/>
            <a:ext cx="1964267" cy="618074"/>
          </a:xfrm>
          <a:prstGeom prst="rect">
            <a:avLst/>
          </a:prstGeom>
        </p:spPr>
      </p:pic>
      <p:pic>
        <p:nvPicPr>
          <p:cNvPr id="6" name="图片 1" descr="资源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" y="333375"/>
            <a:ext cx="292417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61944" y="5829867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12/28/2025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86569" y="3064574"/>
            <a:ext cx="3495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Jingyi Jia, </a:t>
            </a:r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Qinbin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Li*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Key Insights: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Calling Has Inertia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FB889AAD-FE79-4DA1-8A72-00CEE36CC9EA}" type="slidenum">
              <a:rPr lang="en-US" sz="1200" smtClean="0">
                <a:solidFill>
                  <a:schemeClr val="bg1"/>
                </a:solidFill>
              </a:rPr>
              <a:t>10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515"/>
            <a:ext cx="5877624" cy="37206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23178" y="1779077"/>
            <a:ext cx="6097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15,000+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valid invocation trajectories</a:t>
            </a:r>
          </a:p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1,595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tools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14328" y="5346700"/>
            <a:ext cx="2727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latin typeface="Cambria Math" panose="02040503050406030204" pitchFamily="18" charset="0"/>
              </a:rPr>
              <a:t>66 %</a:t>
            </a:r>
            <a:r>
              <a:rPr lang="en-US" altLang="zh-CN" sz="2800" b="1" dirty="0"/>
              <a:t> </a:t>
            </a:r>
            <a:r>
              <a:rPr lang="en-US" altLang="zh-CN" b="1" dirty="0"/>
              <a:t>entropy slashed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053328" y="297362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688174" y="3978645"/>
                <a:ext cx="638296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–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𝑇𝑜𝑜𝑙𝑠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𝑇𝑜𝑜𝑙𝑠</m:t>
                                  </m:r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𝑇𝑜𝑜𝑙𝑠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10.64 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74" y="3978645"/>
                <a:ext cx="6382966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688174" y="4738404"/>
                <a:ext cx="656346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𝑚𝑒𝑎𝑠𝑢𝑟𝑒𝑑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) = –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₂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 ≈ 3.62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74" y="4738404"/>
                <a:ext cx="6563463" cy="299313"/>
              </a:xfrm>
              <a:prstGeom prst="rect">
                <a:avLst/>
              </a:prstGeom>
              <a:blipFill>
                <a:blip r:embed="rId5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3636799" y="969028"/>
            <a:ext cx="417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 on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ToolBench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BE6631-6D54-8207-21CB-FC22C785C882}"/>
              </a:ext>
            </a:extLst>
          </p:cNvPr>
          <p:cNvSpPr txBox="1"/>
          <p:nvPr/>
        </p:nvSpPr>
        <p:spPr>
          <a:xfrm>
            <a:off x="5688174" y="2666534"/>
            <a:ext cx="656346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repetitive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tool calls (e.g., A → A)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overly short trajectories (length less than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Key Insights: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Calling Has Inertia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E5DAE94A-3F1A-4892-AF43-079B2E89FCD2}" type="slidenum">
              <a:rPr lang="en-US" sz="1200" smtClean="0">
                <a:solidFill>
                  <a:schemeClr val="bg1"/>
                </a:solidFill>
              </a:rPr>
              <a:t>11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816678" y="5515920"/>
            <a:ext cx="10386467" cy="593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US" altLang="zh-CN" sz="1600" b="0" i="1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Many "low-thought-density" tool calls might not require full LLM reasoning.</a:t>
            </a:r>
            <a:r>
              <a:rPr lang="en-US" altLang="zh-CN" sz="16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If we can capture this inertia, we can </a:t>
            </a:r>
            <a:r>
              <a:rPr lang="en-US" altLang="zh-CN" sz="16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bypass LLM calls and improve efficiency</a:t>
            </a:r>
            <a:r>
              <a:rPr lang="en-US" altLang="zh-CN" sz="16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7729" y="1127097"/>
            <a:ext cx="62214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Premise: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 invocations are not independent events. </a:t>
            </a: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Instead, they follow predictable sequential patterns, a phenomenon we call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'tool usage inertia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'.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32" y="917890"/>
            <a:ext cx="3918314" cy="4351178"/>
          </a:xfrm>
          <a:prstGeom prst="rect">
            <a:avLst/>
          </a:prstGeom>
        </p:spPr>
      </p:pic>
      <p:sp>
        <p:nvSpPr>
          <p:cNvPr id="19" name="箭头: 虚尾 18"/>
          <p:cNvSpPr/>
          <p:nvPr/>
        </p:nvSpPr>
        <p:spPr>
          <a:xfrm rot="5400000">
            <a:off x="3041390" y="3639294"/>
            <a:ext cx="666853" cy="402930"/>
          </a:xfrm>
          <a:prstGeom prst="stripedRightArrow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0259" y="4366695"/>
            <a:ext cx="6124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Treats observed tool usage inertia as a behavior to be actively managed.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96C8-A1FD-C04A-6ED3-389A3CF31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>
            <a:extLst>
              <a:ext uri="{FF2B5EF4-FFF2-40B4-BE49-F238E27FC236}">
                <a16:creationId xmlns:a16="http://schemas.microsoft.com/office/drawing/2014/main" id="{271FCADF-3BB0-053C-725A-C750F8A70588}"/>
              </a:ext>
            </a:extLst>
          </p:cNvPr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>
            <a:extLst>
              <a:ext uri="{FF2B5EF4-FFF2-40B4-BE49-F238E27FC236}">
                <a16:creationId xmlns:a16="http://schemas.microsoft.com/office/drawing/2014/main" id="{167FCA43-005F-24F3-1A4A-92F6B4736B58}"/>
              </a:ext>
            </a:extLst>
          </p:cNvPr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0" name="文本框 2">
            <a:extLst>
              <a:ext uri="{FF2B5EF4-FFF2-40B4-BE49-F238E27FC236}">
                <a16:creationId xmlns:a16="http://schemas.microsoft.com/office/drawing/2014/main" id="{5DD12A70-11A9-AB00-3DB5-635FC49339C1}"/>
              </a:ext>
            </a:extLst>
          </p:cNvPr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Overview</a:t>
            </a:r>
            <a:endParaRPr dirty="0"/>
          </a:p>
        </p:txBody>
      </p:sp>
      <p:sp>
        <p:nvSpPr>
          <p:cNvPr id="181" name="圆角矩形 8">
            <a:extLst>
              <a:ext uri="{FF2B5EF4-FFF2-40B4-BE49-F238E27FC236}">
                <a16:creationId xmlns:a16="http://schemas.microsoft.com/office/drawing/2014/main" id="{514FBC26-0FC0-39B3-44CD-5174B62997BC}"/>
              </a:ext>
            </a:extLst>
          </p:cNvPr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>
            <a:extLst>
              <a:ext uri="{FF2B5EF4-FFF2-40B4-BE49-F238E27FC236}">
                <a16:creationId xmlns:a16="http://schemas.microsoft.com/office/drawing/2014/main" id="{5E47CD08-BB51-C5DE-CFDF-1B9EB1464782}"/>
              </a:ext>
            </a:extLst>
          </p:cNvPr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60F1FF8-3CE8-4BBD-80C0-FCEE5B91B675}" type="slidenum">
              <a:rPr lang="en-US" sz="1200" smtClean="0">
                <a:solidFill>
                  <a:schemeClr val="bg1"/>
                </a:solidFill>
              </a:rPr>
              <a:t>12</a:t>
            </a:fld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3" name="圆角矩形 10">
            <a:extLst>
              <a:ext uri="{FF2B5EF4-FFF2-40B4-BE49-F238E27FC236}">
                <a16:creationId xmlns:a16="http://schemas.microsoft.com/office/drawing/2014/main" id="{075F71C5-27AC-4413-BB30-E15956EB16D6}"/>
              </a:ext>
            </a:extLst>
          </p:cNvPr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C3C589BC-3960-FF89-FFD8-A5D8F48C05B5}"/>
              </a:ext>
            </a:extLst>
          </p:cNvPr>
          <p:cNvSpPr txBox="1"/>
          <p:nvPr/>
        </p:nvSpPr>
        <p:spPr>
          <a:xfrm>
            <a:off x="567513" y="1194443"/>
            <a:ext cx="11019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Before each step,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attempt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inertial invocation. If both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inertia detection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parameter filling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succeed, invoke the tool; otherwise, defer to the LLM.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9315EB-05FA-F6E9-76BC-0C3E8369CF7F}"/>
              </a:ext>
            </a:extLst>
          </p:cNvPr>
          <p:cNvGrpSpPr>
            <a:grpSpLocks noChangeAspect="1"/>
          </p:cNvGrpSpPr>
          <p:nvPr/>
        </p:nvGrpSpPr>
        <p:grpSpPr>
          <a:xfrm>
            <a:off x="2064376" y="2130120"/>
            <a:ext cx="8062612" cy="3652012"/>
            <a:chOff x="1596110" y="2300938"/>
            <a:chExt cx="8062612" cy="365201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7BB3918-3E23-2ECE-B40B-8AB51E65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712" y="4701157"/>
              <a:ext cx="1320640" cy="125179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144C39-64D7-C1E3-6F17-31542A76E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468" y="4967377"/>
              <a:ext cx="224858" cy="224858"/>
            </a:xfrm>
            <a:prstGeom prst="rect">
              <a:avLst/>
            </a:prstGeom>
          </p:spPr>
        </p:pic>
        <p:sp>
          <p:nvSpPr>
            <p:cNvPr id="7" name="矩形 252">
              <a:extLst>
                <a:ext uri="{FF2B5EF4-FFF2-40B4-BE49-F238E27FC236}">
                  <a16:creationId xmlns:a16="http://schemas.microsoft.com/office/drawing/2014/main" id="{2ED6B5B0-5B89-EF48-C995-0058F6668919}"/>
                </a:ext>
              </a:extLst>
            </p:cNvPr>
            <p:cNvSpPr/>
            <p:nvPr/>
          </p:nvSpPr>
          <p:spPr>
            <a:xfrm>
              <a:off x="5165627" y="5002958"/>
              <a:ext cx="1202363" cy="198331"/>
            </a:xfrm>
            <a:custGeom>
              <a:avLst/>
              <a:gdLst>
                <a:gd name="connsiteX0" fmla="*/ 0 w 916275"/>
                <a:gd name="connsiteY0" fmla="*/ 0 h 171356"/>
                <a:gd name="connsiteX1" fmla="*/ 467300 w 916275"/>
                <a:gd name="connsiteY1" fmla="*/ 0 h 171356"/>
                <a:gd name="connsiteX2" fmla="*/ 916275 w 916275"/>
                <a:gd name="connsiteY2" fmla="*/ 0 h 171356"/>
                <a:gd name="connsiteX3" fmla="*/ 916275 w 916275"/>
                <a:gd name="connsiteY3" fmla="*/ 171356 h 171356"/>
                <a:gd name="connsiteX4" fmla="*/ 439812 w 916275"/>
                <a:gd name="connsiteY4" fmla="*/ 171356 h 171356"/>
                <a:gd name="connsiteX5" fmla="*/ 0 w 916275"/>
                <a:gd name="connsiteY5" fmla="*/ 171356 h 171356"/>
                <a:gd name="connsiteX6" fmla="*/ 0 w 916275"/>
                <a:gd name="connsiteY6" fmla="*/ 0 h 17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275" h="171356" fill="none" extrusionOk="0">
                  <a:moveTo>
                    <a:pt x="0" y="0"/>
                  </a:moveTo>
                  <a:cubicBezTo>
                    <a:pt x="190166" y="16910"/>
                    <a:pt x="241223" y="924"/>
                    <a:pt x="467300" y="0"/>
                  </a:cubicBezTo>
                  <a:cubicBezTo>
                    <a:pt x="693377" y="-924"/>
                    <a:pt x="692782" y="17948"/>
                    <a:pt x="916275" y="0"/>
                  </a:cubicBezTo>
                  <a:cubicBezTo>
                    <a:pt x="919666" y="72449"/>
                    <a:pt x="919910" y="85775"/>
                    <a:pt x="916275" y="171356"/>
                  </a:cubicBezTo>
                  <a:cubicBezTo>
                    <a:pt x="765498" y="179848"/>
                    <a:pt x="627027" y="182734"/>
                    <a:pt x="439812" y="171356"/>
                  </a:cubicBezTo>
                  <a:cubicBezTo>
                    <a:pt x="252597" y="159978"/>
                    <a:pt x="92131" y="175907"/>
                    <a:pt x="0" y="171356"/>
                  </a:cubicBezTo>
                  <a:cubicBezTo>
                    <a:pt x="6698" y="85798"/>
                    <a:pt x="7085" y="73019"/>
                    <a:pt x="0" y="0"/>
                  </a:cubicBezTo>
                  <a:close/>
                </a:path>
                <a:path w="916275" h="171356" stroke="0" extrusionOk="0">
                  <a:moveTo>
                    <a:pt x="0" y="0"/>
                  </a:moveTo>
                  <a:cubicBezTo>
                    <a:pt x="166632" y="-10667"/>
                    <a:pt x="273092" y="-9270"/>
                    <a:pt x="439812" y="0"/>
                  </a:cubicBezTo>
                  <a:cubicBezTo>
                    <a:pt x="606532" y="9270"/>
                    <a:pt x="686999" y="7517"/>
                    <a:pt x="916275" y="0"/>
                  </a:cubicBezTo>
                  <a:cubicBezTo>
                    <a:pt x="912778" y="77411"/>
                    <a:pt x="921370" y="104090"/>
                    <a:pt x="916275" y="171356"/>
                  </a:cubicBezTo>
                  <a:cubicBezTo>
                    <a:pt x="716480" y="175298"/>
                    <a:pt x="554588" y="149528"/>
                    <a:pt x="448975" y="171356"/>
                  </a:cubicBezTo>
                  <a:cubicBezTo>
                    <a:pt x="343362" y="193184"/>
                    <a:pt x="135896" y="155516"/>
                    <a:pt x="0" y="171356"/>
                  </a:cubicBezTo>
                  <a:cubicBezTo>
                    <a:pt x="3857" y="88064"/>
                    <a:pt x="-6802" y="46462"/>
                    <a:pt x="0" y="0"/>
                  </a:cubicBezTo>
                  <a:close/>
                </a:path>
              </a:pathLst>
            </a:custGeom>
            <a:solidFill>
              <a:srgbClr val="E9C4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Thought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253">
              <a:extLst>
                <a:ext uri="{FF2B5EF4-FFF2-40B4-BE49-F238E27FC236}">
                  <a16:creationId xmlns:a16="http://schemas.microsoft.com/office/drawing/2014/main" id="{7CC85696-7AC9-4E81-9A01-AABE31BB3833}"/>
                </a:ext>
              </a:extLst>
            </p:cNvPr>
            <p:cNvSpPr/>
            <p:nvPr/>
          </p:nvSpPr>
          <p:spPr>
            <a:xfrm>
              <a:off x="5164978" y="5222916"/>
              <a:ext cx="1207184" cy="215459"/>
            </a:xfrm>
            <a:custGeom>
              <a:avLst/>
              <a:gdLst>
                <a:gd name="connsiteX0" fmla="*/ 0 w 919949"/>
                <a:gd name="connsiteY0" fmla="*/ 0 h 186155"/>
                <a:gd name="connsiteX1" fmla="*/ 432376 w 919949"/>
                <a:gd name="connsiteY1" fmla="*/ 0 h 186155"/>
                <a:gd name="connsiteX2" fmla="*/ 919949 w 919949"/>
                <a:gd name="connsiteY2" fmla="*/ 0 h 186155"/>
                <a:gd name="connsiteX3" fmla="*/ 919949 w 919949"/>
                <a:gd name="connsiteY3" fmla="*/ 186155 h 186155"/>
                <a:gd name="connsiteX4" fmla="*/ 450775 w 919949"/>
                <a:gd name="connsiteY4" fmla="*/ 186155 h 186155"/>
                <a:gd name="connsiteX5" fmla="*/ 0 w 919949"/>
                <a:gd name="connsiteY5" fmla="*/ 186155 h 186155"/>
                <a:gd name="connsiteX6" fmla="*/ 0 w 919949"/>
                <a:gd name="connsiteY6" fmla="*/ 0 h 18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949" h="186155" fill="none" extrusionOk="0">
                  <a:moveTo>
                    <a:pt x="0" y="0"/>
                  </a:moveTo>
                  <a:cubicBezTo>
                    <a:pt x="156410" y="-3021"/>
                    <a:pt x="338870" y="-14297"/>
                    <a:pt x="432376" y="0"/>
                  </a:cubicBezTo>
                  <a:cubicBezTo>
                    <a:pt x="525882" y="14297"/>
                    <a:pt x="778992" y="20168"/>
                    <a:pt x="919949" y="0"/>
                  </a:cubicBezTo>
                  <a:cubicBezTo>
                    <a:pt x="928416" y="76537"/>
                    <a:pt x="927501" y="124128"/>
                    <a:pt x="919949" y="186155"/>
                  </a:cubicBezTo>
                  <a:cubicBezTo>
                    <a:pt x="747054" y="192321"/>
                    <a:pt x="640130" y="187577"/>
                    <a:pt x="450775" y="186155"/>
                  </a:cubicBezTo>
                  <a:cubicBezTo>
                    <a:pt x="261420" y="184733"/>
                    <a:pt x="101043" y="202772"/>
                    <a:pt x="0" y="186155"/>
                  </a:cubicBezTo>
                  <a:cubicBezTo>
                    <a:pt x="-1269" y="102668"/>
                    <a:pt x="5232" y="54141"/>
                    <a:pt x="0" y="0"/>
                  </a:cubicBezTo>
                  <a:close/>
                </a:path>
                <a:path w="919949" h="186155" stroke="0" extrusionOk="0">
                  <a:moveTo>
                    <a:pt x="0" y="0"/>
                  </a:moveTo>
                  <a:cubicBezTo>
                    <a:pt x="132060" y="6512"/>
                    <a:pt x="254792" y="-19379"/>
                    <a:pt x="441576" y="0"/>
                  </a:cubicBezTo>
                  <a:cubicBezTo>
                    <a:pt x="628360" y="19379"/>
                    <a:pt x="730477" y="-4270"/>
                    <a:pt x="919949" y="0"/>
                  </a:cubicBezTo>
                  <a:cubicBezTo>
                    <a:pt x="920623" y="92779"/>
                    <a:pt x="920707" y="102915"/>
                    <a:pt x="919949" y="186155"/>
                  </a:cubicBezTo>
                  <a:cubicBezTo>
                    <a:pt x="823851" y="197881"/>
                    <a:pt x="680357" y="207332"/>
                    <a:pt x="459975" y="186155"/>
                  </a:cubicBezTo>
                  <a:cubicBezTo>
                    <a:pt x="239593" y="164978"/>
                    <a:pt x="108069" y="186012"/>
                    <a:pt x="0" y="186155"/>
                  </a:cubicBezTo>
                  <a:cubicBezTo>
                    <a:pt x="-1059" y="147966"/>
                    <a:pt x="104" y="85628"/>
                    <a:pt x="0" y="0"/>
                  </a:cubicBezTo>
                  <a:close/>
                </a:path>
              </a:pathLst>
            </a:custGeom>
            <a:solidFill>
              <a:srgbClr val="FFB70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Action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254">
              <a:extLst>
                <a:ext uri="{FF2B5EF4-FFF2-40B4-BE49-F238E27FC236}">
                  <a16:creationId xmlns:a16="http://schemas.microsoft.com/office/drawing/2014/main" id="{93FF6032-BDAA-EFED-E8E9-4E2229BE6843}"/>
                </a:ext>
              </a:extLst>
            </p:cNvPr>
            <p:cNvSpPr/>
            <p:nvPr/>
          </p:nvSpPr>
          <p:spPr>
            <a:xfrm>
              <a:off x="5161537" y="5446208"/>
              <a:ext cx="1212953" cy="190320"/>
            </a:xfrm>
            <a:custGeom>
              <a:avLst/>
              <a:gdLst>
                <a:gd name="connsiteX0" fmla="*/ 0 w 924345"/>
                <a:gd name="connsiteY0" fmla="*/ 0 h 164435"/>
                <a:gd name="connsiteX1" fmla="*/ 471416 w 924345"/>
                <a:gd name="connsiteY1" fmla="*/ 0 h 164435"/>
                <a:gd name="connsiteX2" fmla="*/ 924345 w 924345"/>
                <a:gd name="connsiteY2" fmla="*/ 0 h 164435"/>
                <a:gd name="connsiteX3" fmla="*/ 924345 w 924345"/>
                <a:gd name="connsiteY3" fmla="*/ 164435 h 164435"/>
                <a:gd name="connsiteX4" fmla="*/ 443686 w 924345"/>
                <a:gd name="connsiteY4" fmla="*/ 164435 h 164435"/>
                <a:gd name="connsiteX5" fmla="*/ 0 w 924345"/>
                <a:gd name="connsiteY5" fmla="*/ 164435 h 164435"/>
                <a:gd name="connsiteX6" fmla="*/ 0 w 924345"/>
                <a:gd name="connsiteY6" fmla="*/ 0 h 16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45" h="164435" fill="none" extrusionOk="0">
                  <a:moveTo>
                    <a:pt x="0" y="0"/>
                  </a:moveTo>
                  <a:cubicBezTo>
                    <a:pt x="136665" y="-326"/>
                    <a:pt x="285027" y="20941"/>
                    <a:pt x="471416" y="0"/>
                  </a:cubicBezTo>
                  <a:cubicBezTo>
                    <a:pt x="657805" y="-20941"/>
                    <a:pt x="831778" y="-566"/>
                    <a:pt x="924345" y="0"/>
                  </a:cubicBezTo>
                  <a:cubicBezTo>
                    <a:pt x="923775" y="57587"/>
                    <a:pt x="928620" y="116237"/>
                    <a:pt x="924345" y="164435"/>
                  </a:cubicBezTo>
                  <a:cubicBezTo>
                    <a:pt x="747208" y="141421"/>
                    <a:pt x="612979" y="145074"/>
                    <a:pt x="443686" y="164435"/>
                  </a:cubicBezTo>
                  <a:cubicBezTo>
                    <a:pt x="274393" y="183796"/>
                    <a:pt x="211004" y="165187"/>
                    <a:pt x="0" y="164435"/>
                  </a:cubicBezTo>
                  <a:cubicBezTo>
                    <a:pt x="5525" y="119405"/>
                    <a:pt x="-6576" y="52277"/>
                    <a:pt x="0" y="0"/>
                  </a:cubicBezTo>
                  <a:close/>
                </a:path>
                <a:path w="924345" h="164435" stroke="0" extrusionOk="0">
                  <a:moveTo>
                    <a:pt x="0" y="0"/>
                  </a:moveTo>
                  <a:cubicBezTo>
                    <a:pt x="215536" y="3362"/>
                    <a:pt x="344419" y="-2931"/>
                    <a:pt x="443686" y="0"/>
                  </a:cubicBezTo>
                  <a:cubicBezTo>
                    <a:pt x="542953" y="2931"/>
                    <a:pt x="706633" y="22237"/>
                    <a:pt x="924345" y="0"/>
                  </a:cubicBezTo>
                  <a:cubicBezTo>
                    <a:pt x="921793" y="42733"/>
                    <a:pt x="920265" y="83375"/>
                    <a:pt x="924345" y="164435"/>
                  </a:cubicBezTo>
                  <a:cubicBezTo>
                    <a:pt x="814351" y="174004"/>
                    <a:pt x="593276" y="167352"/>
                    <a:pt x="452929" y="164435"/>
                  </a:cubicBezTo>
                  <a:cubicBezTo>
                    <a:pt x="312582" y="161518"/>
                    <a:pt x="133111" y="171135"/>
                    <a:pt x="0" y="164435"/>
                  </a:cubicBezTo>
                  <a:cubicBezTo>
                    <a:pt x="-4169" y="131338"/>
                    <a:pt x="-7412" y="69544"/>
                    <a:pt x="0" y="0"/>
                  </a:cubicBezTo>
                  <a:close/>
                </a:path>
              </a:pathLst>
            </a:custGeom>
            <a:solidFill>
              <a:srgbClr val="FC9F0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</a:rPr>
                <a:t>Obs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A6BEEFE-DA15-B258-F4FD-C7E8FBDC5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697" y="2793067"/>
              <a:ext cx="1158059" cy="115805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2898647-6276-2228-EF64-B472BFE3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668" y="2862880"/>
              <a:ext cx="790534" cy="790534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EEC97FB-7726-141C-E02B-F1CAD3935C9B}"/>
                </a:ext>
              </a:extLst>
            </p:cNvPr>
            <p:cNvSpPr/>
            <p:nvPr/>
          </p:nvSpPr>
          <p:spPr>
            <a:xfrm>
              <a:off x="6505074" y="4934509"/>
              <a:ext cx="1721952" cy="26486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   Task intuition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6F5A6FE-5512-58E2-9D17-E4C48999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755" y="5298928"/>
              <a:ext cx="313967" cy="313967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47C05B2-55EC-6B82-2BCE-8C5E7C20CA6A}"/>
                </a:ext>
              </a:extLst>
            </p:cNvPr>
            <p:cNvSpPr/>
            <p:nvPr/>
          </p:nvSpPr>
          <p:spPr>
            <a:xfrm>
              <a:off x="6489669" y="5233991"/>
              <a:ext cx="1752637" cy="4333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   Structed input  and output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箭头: 虚尾 261">
              <a:extLst>
                <a:ext uri="{FF2B5EF4-FFF2-40B4-BE49-F238E27FC236}">
                  <a16:creationId xmlns:a16="http://schemas.microsoft.com/office/drawing/2014/main" id="{BCA67105-DAAA-E9AC-76B7-8C7CD34E0193}"/>
                </a:ext>
              </a:extLst>
            </p:cNvPr>
            <p:cNvSpPr/>
            <p:nvPr/>
          </p:nvSpPr>
          <p:spPr>
            <a:xfrm>
              <a:off x="4762988" y="3066192"/>
              <a:ext cx="1082718" cy="473956"/>
            </a:xfrm>
            <a:custGeom>
              <a:avLst/>
              <a:gdLst>
                <a:gd name="connsiteX0" fmla="*/ 0 w 796079"/>
                <a:gd name="connsiteY0" fmla="*/ 60026 h 240105"/>
                <a:gd name="connsiteX1" fmla="*/ 7503 w 796079"/>
                <a:gd name="connsiteY1" fmla="*/ 60026 h 240105"/>
                <a:gd name="connsiteX2" fmla="*/ 7503 w 796079"/>
                <a:gd name="connsiteY2" fmla="*/ 180079 h 240105"/>
                <a:gd name="connsiteX3" fmla="*/ 0 w 796079"/>
                <a:gd name="connsiteY3" fmla="*/ 180079 h 240105"/>
                <a:gd name="connsiteX4" fmla="*/ 0 w 796079"/>
                <a:gd name="connsiteY4" fmla="*/ 60026 h 240105"/>
                <a:gd name="connsiteX5" fmla="*/ 15007 w 796079"/>
                <a:gd name="connsiteY5" fmla="*/ 60026 h 240105"/>
                <a:gd name="connsiteX6" fmla="*/ 30013 w 796079"/>
                <a:gd name="connsiteY6" fmla="*/ 60026 h 240105"/>
                <a:gd name="connsiteX7" fmla="*/ 30013 w 796079"/>
                <a:gd name="connsiteY7" fmla="*/ 180079 h 240105"/>
                <a:gd name="connsiteX8" fmla="*/ 15007 w 796079"/>
                <a:gd name="connsiteY8" fmla="*/ 180079 h 240105"/>
                <a:gd name="connsiteX9" fmla="*/ 15007 w 796079"/>
                <a:gd name="connsiteY9" fmla="*/ 60026 h 240105"/>
                <a:gd name="connsiteX10" fmla="*/ 37516 w 796079"/>
                <a:gd name="connsiteY10" fmla="*/ 60026 h 240105"/>
                <a:gd name="connsiteX11" fmla="*/ 356772 w 796079"/>
                <a:gd name="connsiteY11" fmla="*/ 60026 h 240105"/>
                <a:gd name="connsiteX12" fmla="*/ 676027 w 796079"/>
                <a:gd name="connsiteY12" fmla="*/ 60026 h 240105"/>
                <a:gd name="connsiteX13" fmla="*/ 676027 w 796079"/>
                <a:gd name="connsiteY13" fmla="*/ 0 h 240105"/>
                <a:gd name="connsiteX14" fmla="*/ 796079 w 796079"/>
                <a:gd name="connsiteY14" fmla="*/ 120053 h 240105"/>
                <a:gd name="connsiteX15" fmla="*/ 676027 w 796079"/>
                <a:gd name="connsiteY15" fmla="*/ 240105 h 240105"/>
                <a:gd name="connsiteX16" fmla="*/ 676027 w 796079"/>
                <a:gd name="connsiteY16" fmla="*/ 180079 h 240105"/>
                <a:gd name="connsiteX17" fmla="*/ 375927 w 796079"/>
                <a:gd name="connsiteY17" fmla="*/ 180079 h 240105"/>
                <a:gd name="connsiteX18" fmla="*/ 37516 w 796079"/>
                <a:gd name="connsiteY18" fmla="*/ 180079 h 240105"/>
                <a:gd name="connsiteX19" fmla="*/ 37516 w 796079"/>
                <a:gd name="connsiteY19" fmla="*/ 60026 h 24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6079" h="240105" fill="none" extrusionOk="0">
                  <a:moveTo>
                    <a:pt x="0" y="60026"/>
                  </a:moveTo>
                  <a:cubicBezTo>
                    <a:pt x="2349" y="59253"/>
                    <a:pt x="5272" y="60207"/>
                    <a:pt x="7503" y="60026"/>
                  </a:cubicBezTo>
                  <a:cubicBezTo>
                    <a:pt x="17737" y="96557"/>
                    <a:pt x="-4406" y="143591"/>
                    <a:pt x="7503" y="180079"/>
                  </a:cubicBezTo>
                  <a:cubicBezTo>
                    <a:pt x="4384" y="180600"/>
                    <a:pt x="3258" y="179864"/>
                    <a:pt x="0" y="180079"/>
                  </a:cubicBezTo>
                  <a:cubicBezTo>
                    <a:pt x="-2931" y="152593"/>
                    <a:pt x="4627" y="93587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19847" y="59408"/>
                    <a:pt x="25433" y="61283"/>
                    <a:pt x="30013" y="60026"/>
                  </a:cubicBezTo>
                  <a:cubicBezTo>
                    <a:pt x="43763" y="98279"/>
                    <a:pt x="17822" y="153355"/>
                    <a:pt x="30013" y="180079"/>
                  </a:cubicBezTo>
                  <a:cubicBezTo>
                    <a:pt x="26322" y="181450"/>
                    <a:pt x="19910" y="178576"/>
                    <a:pt x="15007" y="180079"/>
                  </a:cubicBezTo>
                  <a:cubicBezTo>
                    <a:pt x="10099" y="136105"/>
                    <a:pt x="24307" y="91495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159552" y="55796"/>
                    <a:pt x="242030" y="74848"/>
                    <a:pt x="356772" y="60026"/>
                  </a:cubicBezTo>
                  <a:cubicBezTo>
                    <a:pt x="471514" y="45204"/>
                    <a:pt x="530165" y="77493"/>
                    <a:pt x="676027" y="60026"/>
                  </a:cubicBezTo>
                  <a:cubicBezTo>
                    <a:pt x="670284" y="43408"/>
                    <a:pt x="679100" y="19070"/>
                    <a:pt x="676027" y="0"/>
                  </a:cubicBezTo>
                  <a:cubicBezTo>
                    <a:pt x="708694" y="29047"/>
                    <a:pt x="762922" y="96748"/>
                    <a:pt x="796079" y="120053"/>
                  </a:cubicBezTo>
                  <a:cubicBezTo>
                    <a:pt x="749396" y="168746"/>
                    <a:pt x="705115" y="199334"/>
                    <a:pt x="676027" y="240105"/>
                  </a:cubicBezTo>
                  <a:cubicBezTo>
                    <a:pt x="671881" y="225846"/>
                    <a:pt x="681526" y="192143"/>
                    <a:pt x="676027" y="180079"/>
                  </a:cubicBezTo>
                  <a:cubicBezTo>
                    <a:pt x="541331" y="184910"/>
                    <a:pt x="462211" y="152508"/>
                    <a:pt x="375927" y="180079"/>
                  </a:cubicBezTo>
                  <a:cubicBezTo>
                    <a:pt x="289643" y="207650"/>
                    <a:pt x="196706" y="165266"/>
                    <a:pt x="37516" y="180079"/>
                  </a:cubicBezTo>
                  <a:cubicBezTo>
                    <a:pt x="23885" y="130782"/>
                    <a:pt x="45107" y="96840"/>
                    <a:pt x="37516" y="60026"/>
                  </a:cubicBezTo>
                  <a:close/>
                </a:path>
                <a:path w="796079" h="240105" stroke="0" extrusionOk="0">
                  <a:moveTo>
                    <a:pt x="0" y="60026"/>
                  </a:moveTo>
                  <a:cubicBezTo>
                    <a:pt x="2705" y="59203"/>
                    <a:pt x="4491" y="60857"/>
                    <a:pt x="7503" y="60026"/>
                  </a:cubicBezTo>
                  <a:cubicBezTo>
                    <a:pt x="11773" y="113485"/>
                    <a:pt x="2249" y="148356"/>
                    <a:pt x="7503" y="180079"/>
                  </a:cubicBezTo>
                  <a:cubicBezTo>
                    <a:pt x="5340" y="180677"/>
                    <a:pt x="1752" y="179646"/>
                    <a:pt x="0" y="180079"/>
                  </a:cubicBezTo>
                  <a:cubicBezTo>
                    <a:pt x="-3459" y="139207"/>
                    <a:pt x="12613" y="113518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19229" y="58717"/>
                    <a:pt x="26290" y="60750"/>
                    <a:pt x="30013" y="60026"/>
                  </a:cubicBezTo>
                  <a:cubicBezTo>
                    <a:pt x="37267" y="111029"/>
                    <a:pt x="19913" y="132415"/>
                    <a:pt x="30013" y="180079"/>
                  </a:cubicBezTo>
                  <a:cubicBezTo>
                    <a:pt x="25323" y="180780"/>
                    <a:pt x="21798" y="178295"/>
                    <a:pt x="15007" y="180079"/>
                  </a:cubicBezTo>
                  <a:cubicBezTo>
                    <a:pt x="7266" y="148108"/>
                    <a:pt x="26797" y="103670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132426" y="31870"/>
                    <a:pt x="231798" y="67191"/>
                    <a:pt x="369542" y="60026"/>
                  </a:cubicBezTo>
                  <a:cubicBezTo>
                    <a:pt x="507286" y="52861"/>
                    <a:pt x="527322" y="82239"/>
                    <a:pt x="676027" y="60026"/>
                  </a:cubicBezTo>
                  <a:cubicBezTo>
                    <a:pt x="674630" y="36905"/>
                    <a:pt x="682576" y="12960"/>
                    <a:pt x="676027" y="0"/>
                  </a:cubicBezTo>
                  <a:cubicBezTo>
                    <a:pt x="711060" y="21673"/>
                    <a:pt x="741080" y="92808"/>
                    <a:pt x="796079" y="120053"/>
                  </a:cubicBezTo>
                  <a:cubicBezTo>
                    <a:pt x="769805" y="163096"/>
                    <a:pt x="698740" y="213520"/>
                    <a:pt x="676027" y="240105"/>
                  </a:cubicBezTo>
                  <a:cubicBezTo>
                    <a:pt x="670032" y="224355"/>
                    <a:pt x="680372" y="202834"/>
                    <a:pt x="676027" y="180079"/>
                  </a:cubicBezTo>
                  <a:cubicBezTo>
                    <a:pt x="602156" y="215897"/>
                    <a:pt x="458368" y="157343"/>
                    <a:pt x="375927" y="180079"/>
                  </a:cubicBezTo>
                  <a:cubicBezTo>
                    <a:pt x="293486" y="202815"/>
                    <a:pt x="166093" y="176878"/>
                    <a:pt x="37516" y="180079"/>
                  </a:cubicBezTo>
                  <a:cubicBezTo>
                    <a:pt x="30470" y="140107"/>
                    <a:pt x="38527" y="115075"/>
                    <a:pt x="37516" y="60026"/>
                  </a:cubicBezTo>
                  <a:close/>
                </a:path>
              </a:pathLst>
            </a:custGeom>
            <a:solidFill>
              <a:srgbClr val="299E8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FC983BE-7114-DEBD-C4AD-1D76A9BC80DE}"/>
                </a:ext>
              </a:extLst>
            </p:cNvPr>
            <p:cNvSpPr/>
            <p:nvPr/>
          </p:nvSpPr>
          <p:spPr>
            <a:xfrm>
              <a:off x="1596110" y="4884661"/>
              <a:ext cx="945910" cy="70023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Start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63F22C0-B051-277F-B107-65E394423E00}"/>
                </a:ext>
              </a:extLst>
            </p:cNvPr>
            <p:cNvSpPr/>
            <p:nvPr/>
          </p:nvSpPr>
          <p:spPr>
            <a:xfrm>
              <a:off x="8712812" y="2906591"/>
              <a:ext cx="945910" cy="69518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End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箭头: 虚尾 264">
              <a:extLst>
                <a:ext uri="{FF2B5EF4-FFF2-40B4-BE49-F238E27FC236}">
                  <a16:creationId xmlns:a16="http://schemas.microsoft.com/office/drawing/2014/main" id="{6F643534-C124-D62D-9372-1CA07DEDE080}"/>
                </a:ext>
              </a:extLst>
            </p:cNvPr>
            <p:cNvSpPr/>
            <p:nvPr/>
          </p:nvSpPr>
          <p:spPr>
            <a:xfrm>
              <a:off x="7239159" y="3066065"/>
              <a:ext cx="1209696" cy="404286"/>
            </a:xfrm>
            <a:custGeom>
              <a:avLst/>
              <a:gdLst>
                <a:gd name="connsiteX0" fmla="*/ 0 w 796079"/>
                <a:gd name="connsiteY0" fmla="*/ 60026 h 240105"/>
                <a:gd name="connsiteX1" fmla="*/ 7503 w 796079"/>
                <a:gd name="connsiteY1" fmla="*/ 60026 h 240105"/>
                <a:gd name="connsiteX2" fmla="*/ 7503 w 796079"/>
                <a:gd name="connsiteY2" fmla="*/ 180079 h 240105"/>
                <a:gd name="connsiteX3" fmla="*/ 0 w 796079"/>
                <a:gd name="connsiteY3" fmla="*/ 180079 h 240105"/>
                <a:gd name="connsiteX4" fmla="*/ 0 w 796079"/>
                <a:gd name="connsiteY4" fmla="*/ 60026 h 240105"/>
                <a:gd name="connsiteX5" fmla="*/ 15007 w 796079"/>
                <a:gd name="connsiteY5" fmla="*/ 60026 h 240105"/>
                <a:gd name="connsiteX6" fmla="*/ 30013 w 796079"/>
                <a:gd name="connsiteY6" fmla="*/ 60026 h 240105"/>
                <a:gd name="connsiteX7" fmla="*/ 30013 w 796079"/>
                <a:gd name="connsiteY7" fmla="*/ 180079 h 240105"/>
                <a:gd name="connsiteX8" fmla="*/ 15007 w 796079"/>
                <a:gd name="connsiteY8" fmla="*/ 180079 h 240105"/>
                <a:gd name="connsiteX9" fmla="*/ 15007 w 796079"/>
                <a:gd name="connsiteY9" fmla="*/ 60026 h 240105"/>
                <a:gd name="connsiteX10" fmla="*/ 37516 w 796079"/>
                <a:gd name="connsiteY10" fmla="*/ 60026 h 240105"/>
                <a:gd name="connsiteX11" fmla="*/ 369542 w 796079"/>
                <a:gd name="connsiteY11" fmla="*/ 60026 h 240105"/>
                <a:gd name="connsiteX12" fmla="*/ 676027 w 796079"/>
                <a:gd name="connsiteY12" fmla="*/ 60026 h 240105"/>
                <a:gd name="connsiteX13" fmla="*/ 676027 w 796079"/>
                <a:gd name="connsiteY13" fmla="*/ 0 h 240105"/>
                <a:gd name="connsiteX14" fmla="*/ 796079 w 796079"/>
                <a:gd name="connsiteY14" fmla="*/ 120053 h 240105"/>
                <a:gd name="connsiteX15" fmla="*/ 676027 w 796079"/>
                <a:gd name="connsiteY15" fmla="*/ 240105 h 240105"/>
                <a:gd name="connsiteX16" fmla="*/ 676027 w 796079"/>
                <a:gd name="connsiteY16" fmla="*/ 180079 h 240105"/>
                <a:gd name="connsiteX17" fmla="*/ 344001 w 796079"/>
                <a:gd name="connsiteY17" fmla="*/ 180079 h 240105"/>
                <a:gd name="connsiteX18" fmla="*/ 37516 w 796079"/>
                <a:gd name="connsiteY18" fmla="*/ 180079 h 240105"/>
                <a:gd name="connsiteX19" fmla="*/ 37516 w 796079"/>
                <a:gd name="connsiteY19" fmla="*/ 60026 h 24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6079" h="240105" fill="none" extrusionOk="0">
                  <a:moveTo>
                    <a:pt x="0" y="60026"/>
                  </a:moveTo>
                  <a:cubicBezTo>
                    <a:pt x="3232" y="59833"/>
                    <a:pt x="4949" y="60349"/>
                    <a:pt x="7503" y="60026"/>
                  </a:cubicBezTo>
                  <a:cubicBezTo>
                    <a:pt x="11079" y="100462"/>
                    <a:pt x="1890" y="134572"/>
                    <a:pt x="7503" y="180079"/>
                  </a:cubicBezTo>
                  <a:cubicBezTo>
                    <a:pt x="4804" y="180115"/>
                    <a:pt x="1589" y="179899"/>
                    <a:pt x="0" y="180079"/>
                  </a:cubicBezTo>
                  <a:cubicBezTo>
                    <a:pt x="-755" y="121486"/>
                    <a:pt x="5083" y="105855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18509" y="59994"/>
                    <a:pt x="26702" y="60274"/>
                    <a:pt x="30013" y="60026"/>
                  </a:cubicBezTo>
                  <a:cubicBezTo>
                    <a:pt x="33131" y="119243"/>
                    <a:pt x="18184" y="146622"/>
                    <a:pt x="30013" y="180079"/>
                  </a:cubicBezTo>
                  <a:cubicBezTo>
                    <a:pt x="25328" y="180626"/>
                    <a:pt x="20683" y="179423"/>
                    <a:pt x="15007" y="180079"/>
                  </a:cubicBezTo>
                  <a:cubicBezTo>
                    <a:pt x="15002" y="132639"/>
                    <a:pt x="23705" y="86089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200550" y="35339"/>
                    <a:pt x="204789" y="67892"/>
                    <a:pt x="369542" y="60026"/>
                  </a:cubicBezTo>
                  <a:cubicBezTo>
                    <a:pt x="534295" y="52160"/>
                    <a:pt x="563645" y="88886"/>
                    <a:pt x="676027" y="60026"/>
                  </a:cubicBezTo>
                  <a:cubicBezTo>
                    <a:pt x="675098" y="44047"/>
                    <a:pt x="679861" y="14170"/>
                    <a:pt x="676027" y="0"/>
                  </a:cubicBezTo>
                  <a:cubicBezTo>
                    <a:pt x="729121" y="27671"/>
                    <a:pt x="748534" y="93982"/>
                    <a:pt x="796079" y="120053"/>
                  </a:cubicBezTo>
                  <a:cubicBezTo>
                    <a:pt x="765481" y="152746"/>
                    <a:pt x="692079" y="204177"/>
                    <a:pt x="676027" y="240105"/>
                  </a:cubicBezTo>
                  <a:cubicBezTo>
                    <a:pt x="672367" y="223737"/>
                    <a:pt x="682407" y="208347"/>
                    <a:pt x="676027" y="180079"/>
                  </a:cubicBezTo>
                  <a:cubicBezTo>
                    <a:pt x="604844" y="199836"/>
                    <a:pt x="490322" y="147434"/>
                    <a:pt x="344001" y="180079"/>
                  </a:cubicBezTo>
                  <a:cubicBezTo>
                    <a:pt x="197680" y="212724"/>
                    <a:pt x="124030" y="149498"/>
                    <a:pt x="37516" y="180079"/>
                  </a:cubicBezTo>
                  <a:cubicBezTo>
                    <a:pt x="23490" y="124839"/>
                    <a:pt x="48525" y="95571"/>
                    <a:pt x="37516" y="60026"/>
                  </a:cubicBezTo>
                  <a:close/>
                </a:path>
                <a:path w="796079" h="240105" stroke="0" extrusionOk="0">
                  <a:moveTo>
                    <a:pt x="0" y="60026"/>
                  </a:moveTo>
                  <a:cubicBezTo>
                    <a:pt x="2125" y="59301"/>
                    <a:pt x="5797" y="60614"/>
                    <a:pt x="7503" y="60026"/>
                  </a:cubicBezTo>
                  <a:cubicBezTo>
                    <a:pt x="19491" y="100968"/>
                    <a:pt x="4175" y="139638"/>
                    <a:pt x="7503" y="180079"/>
                  </a:cubicBezTo>
                  <a:cubicBezTo>
                    <a:pt x="4087" y="180635"/>
                    <a:pt x="2381" y="179290"/>
                    <a:pt x="0" y="180079"/>
                  </a:cubicBezTo>
                  <a:cubicBezTo>
                    <a:pt x="-9911" y="121177"/>
                    <a:pt x="10135" y="108555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19761" y="59239"/>
                    <a:pt x="23668" y="60710"/>
                    <a:pt x="30013" y="60026"/>
                  </a:cubicBezTo>
                  <a:cubicBezTo>
                    <a:pt x="42257" y="91276"/>
                    <a:pt x="28312" y="139080"/>
                    <a:pt x="30013" y="180079"/>
                  </a:cubicBezTo>
                  <a:cubicBezTo>
                    <a:pt x="26517" y="181616"/>
                    <a:pt x="19977" y="179961"/>
                    <a:pt x="15007" y="180079"/>
                  </a:cubicBezTo>
                  <a:cubicBezTo>
                    <a:pt x="2999" y="128729"/>
                    <a:pt x="24607" y="101929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185249" y="25012"/>
                    <a:pt x="226471" y="93078"/>
                    <a:pt x="369542" y="60026"/>
                  </a:cubicBezTo>
                  <a:cubicBezTo>
                    <a:pt x="512613" y="26974"/>
                    <a:pt x="603556" y="65968"/>
                    <a:pt x="676027" y="60026"/>
                  </a:cubicBezTo>
                  <a:cubicBezTo>
                    <a:pt x="675360" y="38941"/>
                    <a:pt x="682075" y="23154"/>
                    <a:pt x="676027" y="0"/>
                  </a:cubicBezTo>
                  <a:cubicBezTo>
                    <a:pt x="722479" y="33031"/>
                    <a:pt x="730727" y="81891"/>
                    <a:pt x="796079" y="120053"/>
                  </a:cubicBezTo>
                  <a:cubicBezTo>
                    <a:pt x="749837" y="174134"/>
                    <a:pt x="722790" y="186362"/>
                    <a:pt x="676027" y="240105"/>
                  </a:cubicBezTo>
                  <a:cubicBezTo>
                    <a:pt x="673681" y="212962"/>
                    <a:pt x="676345" y="200581"/>
                    <a:pt x="676027" y="180079"/>
                  </a:cubicBezTo>
                  <a:cubicBezTo>
                    <a:pt x="545746" y="182924"/>
                    <a:pt x="497620" y="157198"/>
                    <a:pt x="350386" y="180079"/>
                  </a:cubicBezTo>
                  <a:cubicBezTo>
                    <a:pt x="203152" y="202960"/>
                    <a:pt x="177899" y="149165"/>
                    <a:pt x="37516" y="180079"/>
                  </a:cubicBezTo>
                  <a:cubicBezTo>
                    <a:pt x="31231" y="148705"/>
                    <a:pt x="51575" y="88082"/>
                    <a:pt x="37516" y="60026"/>
                  </a:cubicBezTo>
                  <a:close/>
                </a:path>
              </a:pathLst>
            </a:custGeom>
            <a:solidFill>
              <a:srgbClr val="299E8C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sp>
          <p:nvSpPr>
            <p:cNvPr id="19" name="箭头: 虚尾 265">
              <a:extLst>
                <a:ext uri="{FF2B5EF4-FFF2-40B4-BE49-F238E27FC236}">
                  <a16:creationId xmlns:a16="http://schemas.microsoft.com/office/drawing/2014/main" id="{553E6162-B4B8-39E4-19D9-A1356E94F2EF}"/>
                </a:ext>
              </a:extLst>
            </p:cNvPr>
            <p:cNvSpPr/>
            <p:nvPr/>
          </p:nvSpPr>
          <p:spPr>
            <a:xfrm rot="18751887">
              <a:off x="2407598" y="4052227"/>
              <a:ext cx="1295841" cy="382784"/>
            </a:xfrm>
            <a:custGeom>
              <a:avLst/>
              <a:gdLst>
                <a:gd name="connsiteX0" fmla="*/ 0 w 796079"/>
                <a:gd name="connsiteY0" fmla="*/ 60026 h 240105"/>
                <a:gd name="connsiteX1" fmla="*/ 7503 w 796079"/>
                <a:gd name="connsiteY1" fmla="*/ 60026 h 240105"/>
                <a:gd name="connsiteX2" fmla="*/ 7503 w 796079"/>
                <a:gd name="connsiteY2" fmla="*/ 180079 h 240105"/>
                <a:gd name="connsiteX3" fmla="*/ 0 w 796079"/>
                <a:gd name="connsiteY3" fmla="*/ 180079 h 240105"/>
                <a:gd name="connsiteX4" fmla="*/ 0 w 796079"/>
                <a:gd name="connsiteY4" fmla="*/ 60026 h 240105"/>
                <a:gd name="connsiteX5" fmla="*/ 15007 w 796079"/>
                <a:gd name="connsiteY5" fmla="*/ 60026 h 240105"/>
                <a:gd name="connsiteX6" fmla="*/ 30013 w 796079"/>
                <a:gd name="connsiteY6" fmla="*/ 60026 h 240105"/>
                <a:gd name="connsiteX7" fmla="*/ 30013 w 796079"/>
                <a:gd name="connsiteY7" fmla="*/ 180079 h 240105"/>
                <a:gd name="connsiteX8" fmla="*/ 15007 w 796079"/>
                <a:gd name="connsiteY8" fmla="*/ 180079 h 240105"/>
                <a:gd name="connsiteX9" fmla="*/ 15007 w 796079"/>
                <a:gd name="connsiteY9" fmla="*/ 60026 h 240105"/>
                <a:gd name="connsiteX10" fmla="*/ 37516 w 796079"/>
                <a:gd name="connsiteY10" fmla="*/ 60026 h 240105"/>
                <a:gd name="connsiteX11" fmla="*/ 369542 w 796079"/>
                <a:gd name="connsiteY11" fmla="*/ 60026 h 240105"/>
                <a:gd name="connsiteX12" fmla="*/ 676027 w 796079"/>
                <a:gd name="connsiteY12" fmla="*/ 60026 h 240105"/>
                <a:gd name="connsiteX13" fmla="*/ 676027 w 796079"/>
                <a:gd name="connsiteY13" fmla="*/ 0 h 240105"/>
                <a:gd name="connsiteX14" fmla="*/ 796079 w 796079"/>
                <a:gd name="connsiteY14" fmla="*/ 120053 h 240105"/>
                <a:gd name="connsiteX15" fmla="*/ 676027 w 796079"/>
                <a:gd name="connsiteY15" fmla="*/ 240105 h 240105"/>
                <a:gd name="connsiteX16" fmla="*/ 676027 w 796079"/>
                <a:gd name="connsiteY16" fmla="*/ 180079 h 240105"/>
                <a:gd name="connsiteX17" fmla="*/ 344001 w 796079"/>
                <a:gd name="connsiteY17" fmla="*/ 180079 h 240105"/>
                <a:gd name="connsiteX18" fmla="*/ 37516 w 796079"/>
                <a:gd name="connsiteY18" fmla="*/ 180079 h 240105"/>
                <a:gd name="connsiteX19" fmla="*/ 37516 w 796079"/>
                <a:gd name="connsiteY19" fmla="*/ 60026 h 24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6079" h="240105" fill="none" extrusionOk="0">
                  <a:moveTo>
                    <a:pt x="0" y="60026"/>
                  </a:moveTo>
                  <a:cubicBezTo>
                    <a:pt x="1888" y="59480"/>
                    <a:pt x="4971" y="60109"/>
                    <a:pt x="7503" y="60026"/>
                  </a:cubicBezTo>
                  <a:cubicBezTo>
                    <a:pt x="16963" y="97487"/>
                    <a:pt x="792" y="149021"/>
                    <a:pt x="7503" y="180079"/>
                  </a:cubicBezTo>
                  <a:cubicBezTo>
                    <a:pt x="5900" y="180608"/>
                    <a:pt x="3020" y="179862"/>
                    <a:pt x="0" y="180079"/>
                  </a:cubicBezTo>
                  <a:cubicBezTo>
                    <a:pt x="-14268" y="129582"/>
                    <a:pt x="11501" y="88072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19499" y="59886"/>
                    <a:pt x="22987" y="61664"/>
                    <a:pt x="30013" y="60026"/>
                  </a:cubicBezTo>
                  <a:cubicBezTo>
                    <a:pt x="39050" y="95491"/>
                    <a:pt x="17486" y="140748"/>
                    <a:pt x="30013" y="180079"/>
                  </a:cubicBezTo>
                  <a:cubicBezTo>
                    <a:pt x="24679" y="180442"/>
                    <a:pt x="22198" y="179009"/>
                    <a:pt x="15007" y="180079"/>
                  </a:cubicBezTo>
                  <a:cubicBezTo>
                    <a:pt x="11687" y="129194"/>
                    <a:pt x="20356" y="115282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123478" y="27558"/>
                    <a:pt x="223670" y="90331"/>
                    <a:pt x="369542" y="60026"/>
                  </a:cubicBezTo>
                  <a:cubicBezTo>
                    <a:pt x="515414" y="29721"/>
                    <a:pt x="602790" y="90766"/>
                    <a:pt x="676027" y="60026"/>
                  </a:cubicBezTo>
                  <a:cubicBezTo>
                    <a:pt x="670413" y="33520"/>
                    <a:pt x="678560" y="17848"/>
                    <a:pt x="676027" y="0"/>
                  </a:cubicBezTo>
                  <a:cubicBezTo>
                    <a:pt x="742904" y="51550"/>
                    <a:pt x="763195" y="90594"/>
                    <a:pt x="796079" y="120053"/>
                  </a:cubicBezTo>
                  <a:cubicBezTo>
                    <a:pt x="769555" y="174024"/>
                    <a:pt x="708084" y="192327"/>
                    <a:pt x="676027" y="240105"/>
                  </a:cubicBezTo>
                  <a:cubicBezTo>
                    <a:pt x="669122" y="211053"/>
                    <a:pt x="677496" y="206358"/>
                    <a:pt x="676027" y="180079"/>
                  </a:cubicBezTo>
                  <a:cubicBezTo>
                    <a:pt x="577638" y="217323"/>
                    <a:pt x="443432" y="157896"/>
                    <a:pt x="344001" y="180079"/>
                  </a:cubicBezTo>
                  <a:cubicBezTo>
                    <a:pt x="244570" y="202262"/>
                    <a:pt x="184717" y="167930"/>
                    <a:pt x="37516" y="180079"/>
                  </a:cubicBezTo>
                  <a:cubicBezTo>
                    <a:pt x="34949" y="126936"/>
                    <a:pt x="38920" y="112127"/>
                    <a:pt x="37516" y="60026"/>
                  </a:cubicBezTo>
                  <a:close/>
                </a:path>
                <a:path w="796079" h="240105" stroke="0" extrusionOk="0">
                  <a:moveTo>
                    <a:pt x="0" y="60026"/>
                  </a:moveTo>
                  <a:cubicBezTo>
                    <a:pt x="3654" y="59455"/>
                    <a:pt x="5796" y="60196"/>
                    <a:pt x="7503" y="60026"/>
                  </a:cubicBezTo>
                  <a:cubicBezTo>
                    <a:pt x="11484" y="119279"/>
                    <a:pt x="-4335" y="150854"/>
                    <a:pt x="7503" y="180079"/>
                  </a:cubicBezTo>
                  <a:cubicBezTo>
                    <a:pt x="5086" y="180534"/>
                    <a:pt x="2853" y="180033"/>
                    <a:pt x="0" y="180079"/>
                  </a:cubicBezTo>
                  <a:cubicBezTo>
                    <a:pt x="-2786" y="150056"/>
                    <a:pt x="1307" y="108690"/>
                    <a:pt x="0" y="60026"/>
                  </a:cubicBezTo>
                  <a:close/>
                  <a:moveTo>
                    <a:pt x="15007" y="60026"/>
                  </a:moveTo>
                  <a:cubicBezTo>
                    <a:pt x="21256" y="59373"/>
                    <a:pt x="26037" y="61369"/>
                    <a:pt x="30013" y="60026"/>
                  </a:cubicBezTo>
                  <a:cubicBezTo>
                    <a:pt x="42318" y="111762"/>
                    <a:pt x="26843" y="144599"/>
                    <a:pt x="30013" y="180079"/>
                  </a:cubicBezTo>
                  <a:cubicBezTo>
                    <a:pt x="22844" y="181140"/>
                    <a:pt x="21647" y="178763"/>
                    <a:pt x="15007" y="180079"/>
                  </a:cubicBezTo>
                  <a:cubicBezTo>
                    <a:pt x="1939" y="131447"/>
                    <a:pt x="15064" y="91810"/>
                    <a:pt x="15007" y="60026"/>
                  </a:cubicBezTo>
                  <a:close/>
                  <a:moveTo>
                    <a:pt x="37516" y="60026"/>
                  </a:moveTo>
                  <a:cubicBezTo>
                    <a:pt x="101177" y="36671"/>
                    <a:pt x="213375" y="83461"/>
                    <a:pt x="337616" y="60026"/>
                  </a:cubicBezTo>
                  <a:cubicBezTo>
                    <a:pt x="461857" y="36591"/>
                    <a:pt x="593361" y="84464"/>
                    <a:pt x="676027" y="60026"/>
                  </a:cubicBezTo>
                  <a:cubicBezTo>
                    <a:pt x="675978" y="41611"/>
                    <a:pt x="678885" y="18370"/>
                    <a:pt x="676027" y="0"/>
                  </a:cubicBezTo>
                  <a:cubicBezTo>
                    <a:pt x="731062" y="44833"/>
                    <a:pt x="749829" y="77004"/>
                    <a:pt x="796079" y="120053"/>
                  </a:cubicBezTo>
                  <a:cubicBezTo>
                    <a:pt x="752867" y="190499"/>
                    <a:pt x="716398" y="192645"/>
                    <a:pt x="676027" y="240105"/>
                  </a:cubicBezTo>
                  <a:cubicBezTo>
                    <a:pt x="669351" y="224612"/>
                    <a:pt x="678860" y="193322"/>
                    <a:pt x="676027" y="180079"/>
                  </a:cubicBezTo>
                  <a:cubicBezTo>
                    <a:pt x="609011" y="217917"/>
                    <a:pt x="425752" y="167438"/>
                    <a:pt x="356772" y="180079"/>
                  </a:cubicBezTo>
                  <a:cubicBezTo>
                    <a:pt x="287792" y="192720"/>
                    <a:pt x="106799" y="143401"/>
                    <a:pt x="37516" y="180079"/>
                  </a:cubicBezTo>
                  <a:cubicBezTo>
                    <a:pt x="28019" y="130181"/>
                    <a:pt x="49918" y="110209"/>
                    <a:pt x="37516" y="60026"/>
                  </a:cubicBezTo>
                  <a:close/>
                </a:path>
              </a:pathLst>
            </a:custGeom>
            <a:solidFill>
              <a:srgbClr val="299E8C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sp>
          <p:nvSpPr>
            <p:cNvPr id="20" name="箭头: 虚尾 266">
              <a:extLst>
                <a:ext uri="{FF2B5EF4-FFF2-40B4-BE49-F238E27FC236}">
                  <a16:creationId xmlns:a16="http://schemas.microsoft.com/office/drawing/2014/main" id="{C42F384B-A0CC-2412-775C-1469224071D8}"/>
                </a:ext>
              </a:extLst>
            </p:cNvPr>
            <p:cNvSpPr/>
            <p:nvPr/>
          </p:nvSpPr>
          <p:spPr>
            <a:xfrm rot="5400000">
              <a:off x="3717525" y="4011589"/>
              <a:ext cx="824848" cy="426312"/>
            </a:xfrm>
            <a:custGeom>
              <a:avLst/>
              <a:gdLst>
                <a:gd name="connsiteX0" fmla="*/ 0 w 400116"/>
                <a:gd name="connsiteY0" fmla="*/ 56679 h 226714"/>
                <a:gd name="connsiteX1" fmla="*/ 7085 w 400116"/>
                <a:gd name="connsiteY1" fmla="*/ 56679 h 226714"/>
                <a:gd name="connsiteX2" fmla="*/ 7085 w 400116"/>
                <a:gd name="connsiteY2" fmla="*/ 170036 h 226714"/>
                <a:gd name="connsiteX3" fmla="*/ 0 w 400116"/>
                <a:gd name="connsiteY3" fmla="*/ 170036 h 226714"/>
                <a:gd name="connsiteX4" fmla="*/ 0 w 400116"/>
                <a:gd name="connsiteY4" fmla="*/ 56679 h 226714"/>
                <a:gd name="connsiteX5" fmla="*/ 14170 w 400116"/>
                <a:gd name="connsiteY5" fmla="*/ 56679 h 226714"/>
                <a:gd name="connsiteX6" fmla="*/ 28339 w 400116"/>
                <a:gd name="connsiteY6" fmla="*/ 56679 h 226714"/>
                <a:gd name="connsiteX7" fmla="*/ 28339 w 400116"/>
                <a:gd name="connsiteY7" fmla="*/ 170036 h 226714"/>
                <a:gd name="connsiteX8" fmla="*/ 14170 w 400116"/>
                <a:gd name="connsiteY8" fmla="*/ 170036 h 226714"/>
                <a:gd name="connsiteX9" fmla="*/ 14170 w 400116"/>
                <a:gd name="connsiteY9" fmla="*/ 56679 h 226714"/>
                <a:gd name="connsiteX10" fmla="*/ 35424 w 400116"/>
                <a:gd name="connsiteY10" fmla="*/ 56679 h 226714"/>
                <a:gd name="connsiteX11" fmla="*/ 286759 w 400116"/>
                <a:gd name="connsiteY11" fmla="*/ 56679 h 226714"/>
                <a:gd name="connsiteX12" fmla="*/ 286759 w 400116"/>
                <a:gd name="connsiteY12" fmla="*/ 0 h 226714"/>
                <a:gd name="connsiteX13" fmla="*/ 400116 w 400116"/>
                <a:gd name="connsiteY13" fmla="*/ 113357 h 226714"/>
                <a:gd name="connsiteX14" fmla="*/ 286759 w 400116"/>
                <a:gd name="connsiteY14" fmla="*/ 226714 h 226714"/>
                <a:gd name="connsiteX15" fmla="*/ 286759 w 400116"/>
                <a:gd name="connsiteY15" fmla="*/ 170036 h 226714"/>
                <a:gd name="connsiteX16" fmla="*/ 35424 w 400116"/>
                <a:gd name="connsiteY16" fmla="*/ 170036 h 226714"/>
                <a:gd name="connsiteX17" fmla="*/ 35424 w 400116"/>
                <a:gd name="connsiteY17" fmla="*/ 56679 h 22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116" h="226714" fill="none" extrusionOk="0">
                  <a:moveTo>
                    <a:pt x="0" y="56679"/>
                  </a:moveTo>
                  <a:cubicBezTo>
                    <a:pt x="1711" y="56347"/>
                    <a:pt x="3553" y="57076"/>
                    <a:pt x="7085" y="56679"/>
                  </a:cubicBezTo>
                  <a:cubicBezTo>
                    <a:pt x="9658" y="103561"/>
                    <a:pt x="2442" y="130036"/>
                    <a:pt x="7085" y="170036"/>
                  </a:cubicBezTo>
                  <a:cubicBezTo>
                    <a:pt x="3906" y="170500"/>
                    <a:pt x="2755" y="169260"/>
                    <a:pt x="0" y="170036"/>
                  </a:cubicBezTo>
                  <a:cubicBezTo>
                    <a:pt x="-3397" y="141560"/>
                    <a:pt x="7395" y="80256"/>
                    <a:pt x="0" y="56679"/>
                  </a:cubicBezTo>
                  <a:close/>
                  <a:moveTo>
                    <a:pt x="14170" y="56679"/>
                  </a:moveTo>
                  <a:cubicBezTo>
                    <a:pt x="18061" y="56321"/>
                    <a:pt x="24688" y="57059"/>
                    <a:pt x="28339" y="56679"/>
                  </a:cubicBezTo>
                  <a:cubicBezTo>
                    <a:pt x="28700" y="80187"/>
                    <a:pt x="27146" y="143834"/>
                    <a:pt x="28339" y="170036"/>
                  </a:cubicBezTo>
                  <a:cubicBezTo>
                    <a:pt x="24315" y="170286"/>
                    <a:pt x="20250" y="169482"/>
                    <a:pt x="14170" y="170036"/>
                  </a:cubicBezTo>
                  <a:cubicBezTo>
                    <a:pt x="6640" y="133230"/>
                    <a:pt x="21089" y="95952"/>
                    <a:pt x="14170" y="56679"/>
                  </a:cubicBezTo>
                  <a:close/>
                  <a:moveTo>
                    <a:pt x="35424" y="56679"/>
                  </a:moveTo>
                  <a:cubicBezTo>
                    <a:pt x="143151" y="41273"/>
                    <a:pt x="230803" y="74701"/>
                    <a:pt x="286759" y="56679"/>
                  </a:cubicBezTo>
                  <a:cubicBezTo>
                    <a:pt x="280529" y="39849"/>
                    <a:pt x="287217" y="21957"/>
                    <a:pt x="286759" y="0"/>
                  </a:cubicBezTo>
                  <a:cubicBezTo>
                    <a:pt x="349720" y="38341"/>
                    <a:pt x="346119" y="81262"/>
                    <a:pt x="400116" y="113357"/>
                  </a:cubicBezTo>
                  <a:cubicBezTo>
                    <a:pt x="351136" y="176446"/>
                    <a:pt x="333008" y="163144"/>
                    <a:pt x="286759" y="226714"/>
                  </a:cubicBezTo>
                  <a:cubicBezTo>
                    <a:pt x="280355" y="203269"/>
                    <a:pt x="291575" y="191401"/>
                    <a:pt x="286759" y="170036"/>
                  </a:cubicBezTo>
                  <a:cubicBezTo>
                    <a:pt x="210890" y="199229"/>
                    <a:pt x="142522" y="153329"/>
                    <a:pt x="35424" y="170036"/>
                  </a:cubicBezTo>
                  <a:cubicBezTo>
                    <a:pt x="28147" y="145287"/>
                    <a:pt x="38378" y="82560"/>
                    <a:pt x="35424" y="56679"/>
                  </a:cubicBezTo>
                  <a:close/>
                </a:path>
                <a:path w="400116" h="226714" stroke="0" extrusionOk="0">
                  <a:moveTo>
                    <a:pt x="0" y="56679"/>
                  </a:moveTo>
                  <a:cubicBezTo>
                    <a:pt x="2915" y="56608"/>
                    <a:pt x="4324" y="57501"/>
                    <a:pt x="7085" y="56679"/>
                  </a:cubicBezTo>
                  <a:cubicBezTo>
                    <a:pt x="17904" y="110065"/>
                    <a:pt x="4194" y="116644"/>
                    <a:pt x="7085" y="170036"/>
                  </a:cubicBezTo>
                  <a:cubicBezTo>
                    <a:pt x="5267" y="170853"/>
                    <a:pt x="2571" y="169886"/>
                    <a:pt x="0" y="170036"/>
                  </a:cubicBezTo>
                  <a:cubicBezTo>
                    <a:pt x="-10363" y="124625"/>
                    <a:pt x="8014" y="98481"/>
                    <a:pt x="0" y="56679"/>
                  </a:cubicBezTo>
                  <a:close/>
                  <a:moveTo>
                    <a:pt x="14170" y="56679"/>
                  </a:moveTo>
                  <a:cubicBezTo>
                    <a:pt x="17741" y="55383"/>
                    <a:pt x="24866" y="57088"/>
                    <a:pt x="28339" y="56679"/>
                  </a:cubicBezTo>
                  <a:cubicBezTo>
                    <a:pt x="32554" y="103844"/>
                    <a:pt x="18355" y="120043"/>
                    <a:pt x="28339" y="170036"/>
                  </a:cubicBezTo>
                  <a:cubicBezTo>
                    <a:pt x="23103" y="170430"/>
                    <a:pt x="19237" y="168511"/>
                    <a:pt x="14170" y="170036"/>
                  </a:cubicBezTo>
                  <a:cubicBezTo>
                    <a:pt x="13733" y="119021"/>
                    <a:pt x="20196" y="106222"/>
                    <a:pt x="14170" y="56679"/>
                  </a:cubicBezTo>
                  <a:close/>
                  <a:moveTo>
                    <a:pt x="35424" y="56679"/>
                  </a:moveTo>
                  <a:cubicBezTo>
                    <a:pt x="101921" y="36926"/>
                    <a:pt x="231498" y="71155"/>
                    <a:pt x="286759" y="56679"/>
                  </a:cubicBezTo>
                  <a:cubicBezTo>
                    <a:pt x="282024" y="43948"/>
                    <a:pt x="291989" y="27002"/>
                    <a:pt x="286759" y="0"/>
                  </a:cubicBezTo>
                  <a:cubicBezTo>
                    <a:pt x="322049" y="21198"/>
                    <a:pt x="348563" y="71421"/>
                    <a:pt x="400116" y="113357"/>
                  </a:cubicBezTo>
                  <a:cubicBezTo>
                    <a:pt x="368834" y="145346"/>
                    <a:pt x="332560" y="166080"/>
                    <a:pt x="286759" y="226714"/>
                  </a:cubicBezTo>
                  <a:cubicBezTo>
                    <a:pt x="280672" y="203910"/>
                    <a:pt x="289283" y="184597"/>
                    <a:pt x="286759" y="170036"/>
                  </a:cubicBezTo>
                  <a:cubicBezTo>
                    <a:pt x="168195" y="182926"/>
                    <a:pt x="111807" y="141912"/>
                    <a:pt x="35424" y="170036"/>
                  </a:cubicBezTo>
                  <a:cubicBezTo>
                    <a:pt x="34358" y="119527"/>
                    <a:pt x="41170" y="94975"/>
                    <a:pt x="35424" y="56679"/>
                  </a:cubicBezTo>
                  <a:close/>
                </a:path>
              </a:pathLst>
            </a:custGeom>
            <a:solidFill>
              <a:srgbClr val="FC9F0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sp>
          <p:nvSpPr>
            <p:cNvPr id="21" name="箭头: 直角上 267">
              <a:extLst>
                <a:ext uri="{FF2B5EF4-FFF2-40B4-BE49-F238E27FC236}">
                  <a16:creationId xmlns:a16="http://schemas.microsoft.com/office/drawing/2014/main" id="{F5702A56-F826-CB32-A25C-F3688664DD89}"/>
                </a:ext>
              </a:extLst>
            </p:cNvPr>
            <p:cNvSpPr/>
            <p:nvPr/>
          </p:nvSpPr>
          <p:spPr>
            <a:xfrm>
              <a:off x="8561653" y="3752741"/>
              <a:ext cx="894683" cy="1685634"/>
            </a:xfrm>
            <a:custGeom>
              <a:avLst/>
              <a:gdLst>
                <a:gd name="connsiteX0" fmla="*/ 0 w 269755"/>
                <a:gd name="connsiteY0" fmla="*/ 627744 h 695183"/>
                <a:gd name="connsiteX1" fmla="*/ 168597 w 269755"/>
                <a:gd name="connsiteY1" fmla="*/ 627744 h 695183"/>
                <a:gd name="connsiteX2" fmla="*/ 168597 w 269755"/>
                <a:gd name="connsiteY2" fmla="*/ 67439 h 695183"/>
                <a:gd name="connsiteX3" fmla="*/ 134878 w 269755"/>
                <a:gd name="connsiteY3" fmla="*/ 67439 h 695183"/>
                <a:gd name="connsiteX4" fmla="*/ 202316 w 269755"/>
                <a:gd name="connsiteY4" fmla="*/ 0 h 695183"/>
                <a:gd name="connsiteX5" fmla="*/ 269755 w 269755"/>
                <a:gd name="connsiteY5" fmla="*/ 67439 h 695183"/>
                <a:gd name="connsiteX6" fmla="*/ 236036 w 269755"/>
                <a:gd name="connsiteY6" fmla="*/ 67439 h 695183"/>
                <a:gd name="connsiteX7" fmla="*/ 236036 w 269755"/>
                <a:gd name="connsiteY7" fmla="*/ 695183 h 695183"/>
                <a:gd name="connsiteX8" fmla="*/ 0 w 269755"/>
                <a:gd name="connsiteY8" fmla="*/ 695183 h 695183"/>
                <a:gd name="connsiteX9" fmla="*/ 0 w 269755"/>
                <a:gd name="connsiteY9" fmla="*/ 627744 h 69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755" h="695183" fill="none" extrusionOk="0">
                  <a:moveTo>
                    <a:pt x="0" y="627744"/>
                  </a:moveTo>
                  <a:cubicBezTo>
                    <a:pt x="38223" y="631356"/>
                    <a:pt x="132168" y="629144"/>
                    <a:pt x="168597" y="627744"/>
                  </a:cubicBezTo>
                  <a:cubicBezTo>
                    <a:pt x="188983" y="405611"/>
                    <a:pt x="156546" y="278299"/>
                    <a:pt x="168597" y="67439"/>
                  </a:cubicBezTo>
                  <a:cubicBezTo>
                    <a:pt x="161169" y="68282"/>
                    <a:pt x="149367" y="68877"/>
                    <a:pt x="134878" y="67439"/>
                  </a:cubicBezTo>
                  <a:cubicBezTo>
                    <a:pt x="160454" y="37362"/>
                    <a:pt x="170434" y="26185"/>
                    <a:pt x="202316" y="0"/>
                  </a:cubicBezTo>
                  <a:cubicBezTo>
                    <a:pt x="218136" y="17365"/>
                    <a:pt x="259254" y="50276"/>
                    <a:pt x="269755" y="67439"/>
                  </a:cubicBezTo>
                  <a:cubicBezTo>
                    <a:pt x="254125" y="66795"/>
                    <a:pt x="243444" y="66955"/>
                    <a:pt x="236036" y="67439"/>
                  </a:cubicBezTo>
                  <a:cubicBezTo>
                    <a:pt x="257338" y="288988"/>
                    <a:pt x="248203" y="482961"/>
                    <a:pt x="236036" y="695183"/>
                  </a:cubicBezTo>
                  <a:cubicBezTo>
                    <a:pt x="119713" y="700361"/>
                    <a:pt x="103548" y="690331"/>
                    <a:pt x="0" y="695183"/>
                  </a:cubicBezTo>
                  <a:cubicBezTo>
                    <a:pt x="-865" y="668340"/>
                    <a:pt x="-2525" y="651902"/>
                    <a:pt x="0" y="627744"/>
                  </a:cubicBezTo>
                  <a:close/>
                </a:path>
                <a:path w="269755" h="695183" stroke="0" extrusionOk="0">
                  <a:moveTo>
                    <a:pt x="0" y="627744"/>
                  </a:moveTo>
                  <a:cubicBezTo>
                    <a:pt x="70277" y="632661"/>
                    <a:pt x="87329" y="634728"/>
                    <a:pt x="168597" y="627744"/>
                  </a:cubicBezTo>
                  <a:cubicBezTo>
                    <a:pt x="148026" y="438906"/>
                    <a:pt x="158546" y="309615"/>
                    <a:pt x="168597" y="67439"/>
                  </a:cubicBezTo>
                  <a:cubicBezTo>
                    <a:pt x="154980" y="69012"/>
                    <a:pt x="144837" y="66580"/>
                    <a:pt x="134878" y="67439"/>
                  </a:cubicBezTo>
                  <a:cubicBezTo>
                    <a:pt x="151040" y="47749"/>
                    <a:pt x="186176" y="11403"/>
                    <a:pt x="202316" y="0"/>
                  </a:cubicBezTo>
                  <a:cubicBezTo>
                    <a:pt x="233533" y="27385"/>
                    <a:pt x="250097" y="50108"/>
                    <a:pt x="269755" y="67439"/>
                  </a:cubicBezTo>
                  <a:cubicBezTo>
                    <a:pt x="253638" y="67862"/>
                    <a:pt x="243028" y="66278"/>
                    <a:pt x="236036" y="67439"/>
                  </a:cubicBezTo>
                  <a:cubicBezTo>
                    <a:pt x="262497" y="324701"/>
                    <a:pt x="250289" y="506254"/>
                    <a:pt x="236036" y="695183"/>
                  </a:cubicBezTo>
                  <a:cubicBezTo>
                    <a:pt x="120525" y="693073"/>
                    <a:pt x="90902" y="706540"/>
                    <a:pt x="0" y="695183"/>
                  </a:cubicBezTo>
                  <a:cubicBezTo>
                    <a:pt x="2650" y="665825"/>
                    <a:pt x="-635" y="648227"/>
                    <a:pt x="0" y="627744"/>
                  </a:cubicBezTo>
                  <a:close/>
                </a:path>
              </a:pathLst>
            </a:custGeom>
            <a:solidFill>
              <a:srgbClr val="90C9E6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sp>
          <p:nvSpPr>
            <p:cNvPr id="22" name="箭头: 虚尾 268">
              <a:extLst>
                <a:ext uri="{FF2B5EF4-FFF2-40B4-BE49-F238E27FC236}">
                  <a16:creationId xmlns:a16="http://schemas.microsoft.com/office/drawing/2014/main" id="{32CC98F1-4D4A-F68E-1EEF-2D8E1BA226C2}"/>
                </a:ext>
              </a:extLst>
            </p:cNvPr>
            <p:cNvSpPr/>
            <p:nvPr/>
          </p:nvSpPr>
          <p:spPr>
            <a:xfrm rot="8558061">
              <a:off x="4595579" y="4013144"/>
              <a:ext cx="1620450" cy="440225"/>
            </a:xfrm>
            <a:custGeom>
              <a:avLst/>
              <a:gdLst>
                <a:gd name="connsiteX0" fmla="*/ 0 w 1027016"/>
                <a:gd name="connsiteY0" fmla="*/ 48154 h 192615"/>
                <a:gd name="connsiteX1" fmla="*/ 6019 w 1027016"/>
                <a:gd name="connsiteY1" fmla="*/ 48154 h 192615"/>
                <a:gd name="connsiteX2" fmla="*/ 6019 w 1027016"/>
                <a:gd name="connsiteY2" fmla="*/ 144461 h 192615"/>
                <a:gd name="connsiteX3" fmla="*/ 0 w 1027016"/>
                <a:gd name="connsiteY3" fmla="*/ 144461 h 192615"/>
                <a:gd name="connsiteX4" fmla="*/ 0 w 1027016"/>
                <a:gd name="connsiteY4" fmla="*/ 48154 h 192615"/>
                <a:gd name="connsiteX5" fmla="*/ 12038 w 1027016"/>
                <a:gd name="connsiteY5" fmla="*/ 48154 h 192615"/>
                <a:gd name="connsiteX6" fmla="*/ 24077 w 1027016"/>
                <a:gd name="connsiteY6" fmla="*/ 48154 h 192615"/>
                <a:gd name="connsiteX7" fmla="*/ 24077 w 1027016"/>
                <a:gd name="connsiteY7" fmla="*/ 144461 h 192615"/>
                <a:gd name="connsiteX8" fmla="*/ 12038 w 1027016"/>
                <a:gd name="connsiteY8" fmla="*/ 144461 h 192615"/>
                <a:gd name="connsiteX9" fmla="*/ 12038 w 1027016"/>
                <a:gd name="connsiteY9" fmla="*/ 48154 h 192615"/>
                <a:gd name="connsiteX10" fmla="*/ 30096 w 1027016"/>
                <a:gd name="connsiteY10" fmla="*/ 48154 h 192615"/>
                <a:gd name="connsiteX11" fmla="*/ 489409 w 1027016"/>
                <a:gd name="connsiteY11" fmla="*/ 48154 h 192615"/>
                <a:gd name="connsiteX12" fmla="*/ 930709 w 1027016"/>
                <a:gd name="connsiteY12" fmla="*/ 48154 h 192615"/>
                <a:gd name="connsiteX13" fmla="*/ 930709 w 1027016"/>
                <a:gd name="connsiteY13" fmla="*/ 0 h 192615"/>
                <a:gd name="connsiteX14" fmla="*/ 1027016 w 1027016"/>
                <a:gd name="connsiteY14" fmla="*/ 96308 h 192615"/>
                <a:gd name="connsiteX15" fmla="*/ 930709 w 1027016"/>
                <a:gd name="connsiteY15" fmla="*/ 192615 h 192615"/>
                <a:gd name="connsiteX16" fmla="*/ 930709 w 1027016"/>
                <a:gd name="connsiteY16" fmla="*/ 144461 h 192615"/>
                <a:gd name="connsiteX17" fmla="*/ 489409 w 1027016"/>
                <a:gd name="connsiteY17" fmla="*/ 144461 h 192615"/>
                <a:gd name="connsiteX18" fmla="*/ 30096 w 1027016"/>
                <a:gd name="connsiteY18" fmla="*/ 144461 h 192615"/>
                <a:gd name="connsiteX19" fmla="*/ 30096 w 1027016"/>
                <a:gd name="connsiteY19" fmla="*/ 48154 h 19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7016" h="192615" fill="none" extrusionOk="0">
                  <a:moveTo>
                    <a:pt x="0" y="48154"/>
                  </a:moveTo>
                  <a:cubicBezTo>
                    <a:pt x="2872" y="47993"/>
                    <a:pt x="4045" y="48820"/>
                    <a:pt x="6019" y="48154"/>
                  </a:cubicBezTo>
                  <a:cubicBezTo>
                    <a:pt x="6901" y="81159"/>
                    <a:pt x="135" y="98583"/>
                    <a:pt x="6019" y="144461"/>
                  </a:cubicBezTo>
                  <a:cubicBezTo>
                    <a:pt x="3466" y="144759"/>
                    <a:pt x="1516" y="144215"/>
                    <a:pt x="0" y="144461"/>
                  </a:cubicBezTo>
                  <a:cubicBezTo>
                    <a:pt x="-9857" y="106159"/>
                    <a:pt x="7340" y="69835"/>
                    <a:pt x="0" y="48154"/>
                  </a:cubicBezTo>
                  <a:close/>
                  <a:moveTo>
                    <a:pt x="12038" y="48154"/>
                  </a:moveTo>
                  <a:cubicBezTo>
                    <a:pt x="14820" y="47490"/>
                    <a:pt x="19166" y="49480"/>
                    <a:pt x="24077" y="48154"/>
                  </a:cubicBezTo>
                  <a:cubicBezTo>
                    <a:pt x="30452" y="79923"/>
                    <a:pt x="18007" y="99697"/>
                    <a:pt x="24077" y="144461"/>
                  </a:cubicBezTo>
                  <a:cubicBezTo>
                    <a:pt x="21220" y="144635"/>
                    <a:pt x="14801" y="143090"/>
                    <a:pt x="12038" y="144461"/>
                  </a:cubicBezTo>
                  <a:cubicBezTo>
                    <a:pt x="10354" y="123301"/>
                    <a:pt x="18164" y="70791"/>
                    <a:pt x="12038" y="48154"/>
                  </a:cubicBezTo>
                  <a:close/>
                  <a:moveTo>
                    <a:pt x="30096" y="48154"/>
                  </a:moveTo>
                  <a:cubicBezTo>
                    <a:pt x="164218" y="46109"/>
                    <a:pt x="354065" y="72394"/>
                    <a:pt x="489409" y="48154"/>
                  </a:cubicBezTo>
                  <a:cubicBezTo>
                    <a:pt x="624753" y="23914"/>
                    <a:pt x="831373" y="88889"/>
                    <a:pt x="930709" y="48154"/>
                  </a:cubicBezTo>
                  <a:cubicBezTo>
                    <a:pt x="930272" y="30511"/>
                    <a:pt x="931003" y="13718"/>
                    <a:pt x="930709" y="0"/>
                  </a:cubicBezTo>
                  <a:cubicBezTo>
                    <a:pt x="956963" y="24661"/>
                    <a:pt x="988375" y="74488"/>
                    <a:pt x="1027016" y="96308"/>
                  </a:cubicBezTo>
                  <a:cubicBezTo>
                    <a:pt x="988771" y="151272"/>
                    <a:pt x="961294" y="151775"/>
                    <a:pt x="930709" y="192615"/>
                  </a:cubicBezTo>
                  <a:cubicBezTo>
                    <a:pt x="926145" y="172065"/>
                    <a:pt x="932004" y="166063"/>
                    <a:pt x="930709" y="144461"/>
                  </a:cubicBezTo>
                  <a:cubicBezTo>
                    <a:pt x="841246" y="166075"/>
                    <a:pt x="705670" y="138847"/>
                    <a:pt x="489409" y="144461"/>
                  </a:cubicBezTo>
                  <a:cubicBezTo>
                    <a:pt x="273148" y="150075"/>
                    <a:pt x="247549" y="118826"/>
                    <a:pt x="30096" y="144461"/>
                  </a:cubicBezTo>
                  <a:cubicBezTo>
                    <a:pt x="29784" y="117962"/>
                    <a:pt x="40833" y="73518"/>
                    <a:pt x="30096" y="48154"/>
                  </a:cubicBezTo>
                  <a:close/>
                </a:path>
                <a:path w="1027016" h="192615" stroke="0" extrusionOk="0">
                  <a:moveTo>
                    <a:pt x="0" y="48154"/>
                  </a:moveTo>
                  <a:cubicBezTo>
                    <a:pt x="2294" y="48088"/>
                    <a:pt x="4272" y="48324"/>
                    <a:pt x="6019" y="48154"/>
                  </a:cubicBezTo>
                  <a:cubicBezTo>
                    <a:pt x="11441" y="75286"/>
                    <a:pt x="4691" y="117987"/>
                    <a:pt x="6019" y="144461"/>
                  </a:cubicBezTo>
                  <a:cubicBezTo>
                    <a:pt x="4437" y="144531"/>
                    <a:pt x="2098" y="144134"/>
                    <a:pt x="0" y="144461"/>
                  </a:cubicBezTo>
                  <a:cubicBezTo>
                    <a:pt x="-4418" y="113586"/>
                    <a:pt x="2124" y="80194"/>
                    <a:pt x="0" y="48154"/>
                  </a:cubicBezTo>
                  <a:close/>
                  <a:moveTo>
                    <a:pt x="12038" y="48154"/>
                  </a:moveTo>
                  <a:cubicBezTo>
                    <a:pt x="17001" y="47801"/>
                    <a:pt x="19191" y="48799"/>
                    <a:pt x="24077" y="48154"/>
                  </a:cubicBezTo>
                  <a:cubicBezTo>
                    <a:pt x="32195" y="82577"/>
                    <a:pt x="21551" y="118312"/>
                    <a:pt x="24077" y="144461"/>
                  </a:cubicBezTo>
                  <a:cubicBezTo>
                    <a:pt x="21648" y="144996"/>
                    <a:pt x="16805" y="144316"/>
                    <a:pt x="12038" y="144461"/>
                  </a:cubicBezTo>
                  <a:cubicBezTo>
                    <a:pt x="6554" y="120334"/>
                    <a:pt x="12095" y="87980"/>
                    <a:pt x="12038" y="48154"/>
                  </a:cubicBezTo>
                  <a:close/>
                  <a:moveTo>
                    <a:pt x="30096" y="48154"/>
                  </a:moveTo>
                  <a:cubicBezTo>
                    <a:pt x="165088" y="10755"/>
                    <a:pt x="368600" y="75976"/>
                    <a:pt x="462390" y="48154"/>
                  </a:cubicBezTo>
                  <a:cubicBezTo>
                    <a:pt x="556180" y="20332"/>
                    <a:pt x="709577" y="69922"/>
                    <a:pt x="930709" y="48154"/>
                  </a:cubicBezTo>
                  <a:cubicBezTo>
                    <a:pt x="930524" y="28092"/>
                    <a:pt x="932539" y="20573"/>
                    <a:pt x="930709" y="0"/>
                  </a:cubicBezTo>
                  <a:cubicBezTo>
                    <a:pt x="958895" y="25815"/>
                    <a:pt x="985832" y="58928"/>
                    <a:pt x="1027016" y="96308"/>
                  </a:cubicBezTo>
                  <a:cubicBezTo>
                    <a:pt x="998044" y="131947"/>
                    <a:pt x="953249" y="159559"/>
                    <a:pt x="930709" y="192615"/>
                  </a:cubicBezTo>
                  <a:cubicBezTo>
                    <a:pt x="925440" y="171001"/>
                    <a:pt x="931893" y="164258"/>
                    <a:pt x="930709" y="144461"/>
                  </a:cubicBezTo>
                  <a:cubicBezTo>
                    <a:pt x="781463" y="167984"/>
                    <a:pt x="568667" y="89938"/>
                    <a:pt x="471396" y="144461"/>
                  </a:cubicBezTo>
                  <a:cubicBezTo>
                    <a:pt x="374125" y="198984"/>
                    <a:pt x="212960" y="97342"/>
                    <a:pt x="30096" y="144461"/>
                  </a:cubicBezTo>
                  <a:cubicBezTo>
                    <a:pt x="26680" y="119345"/>
                    <a:pt x="33351" y="76230"/>
                    <a:pt x="30096" y="48154"/>
                  </a:cubicBezTo>
                  <a:close/>
                </a:path>
              </a:pathLst>
            </a:custGeom>
            <a:solidFill>
              <a:srgbClr val="FC9F0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0866497-8E8B-5F71-5F95-8ECF1E4A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71015" y="3828576"/>
              <a:ext cx="416423" cy="41642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6E1F123-189E-142C-C27C-7C14EE37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59159" y="3984026"/>
              <a:ext cx="346413" cy="34641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20BE3BF-7C81-6653-925A-84B56216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015" y="2639491"/>
              <a:ext cx="446214" cy="43112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048ABE-31E8-CA0F-AE9D-70136519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668" y="2674972"/>
              <a:ext cx="419030" cy="404859"/>
            </a:xfrm>
            <a:prstGeom prst="rect">
              <a:avLst/>
            </a:prstGeom>
          </p:spPr>
        </p:pic>
        <p:sp>
          <p:nvSpPr>
            <p:cNvPr id="27" name="文本框 340">
              <a:extLst>
                <a:ext uri="{FF2B5EF4-FFF2-40B4-BE49-F238E27FC236}">
                  <a16:creationId xmlns:a16="http://schemas.microsoft.com/office/drawing/2014/main" id="{0EA5A3BB-58EC-5E35-BF58-8EB20A35B59D}"/>
                </a:ext>
              </a:extLst>
            </p:cNvPr>
            <p:cNvSpPr txBox="1"/>
            <p:nvPr/>
          </p:nvSpPr>
          <p:spPr>
            <a:xfrm>
              <a:off x="3117425" y="2345408"/>
              <a:ext cx="2215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Inertial Sensing</a:t>
              </a:r>
              <a:endParaRPr lang="zh-CN" altLang="en-US" b="1" dirty="0"/>
            </a:p>
          </p:txBody>
        </p:sp>
        <p:sp>
          <p:nvSpPr>
            <p:cNvPr id="28" name="文本框 341">
              <a:extLst>
                <a:ext uri="{FF2B5EF4-FFF2-40B4-BE49-F238E27FC236}">
                  <a16:creationId xmlns:a16="http://schemas.microsoft.com/office/drawing/2014/main" id="{33B84CFF-AF79-F323-BCF9-C6054394A3AE}"/>
                </a:ext>
              </a:extLst>
            </p:cNvPr>
            <p:cNvSpPr txBox="1"/>
            <p:nvPr/>
          </p:nvSpPr>
          <p:spPr>
            <a:xfrm>
              <a:off x="5838847" y="2300938"/>
              <a:ext cx="1651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/>
                <a:t>Param Filling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9117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57340" y="2084146"/>
            <a:ext cx="4038600" cy="39150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32953" y="2089400"/>
            <a:ext cx="4038600" cy="39150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51137" y="2787230"/>
            <a:ext cx="3611930" cy="13685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Data Structure: </a:t>
            </a:r>
            <a:r>
              <a:rPr lang="en-US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Inertial Graph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1E07D93C-9213-4CFC-90B4-4D22A767845C}" type="slidenum">
              <a:rPr lang="en-US" sz="1200" smtClean="0">
                <a:solidFill>
                  <a:schemeClr val="bg1"/>
                </a:solidFill>
              </a:rPr>
              <a:t>13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47317" y="2845636"/>
            <a:ext cx="119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 Edge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69359" y="4600671"/>
            <a:ext cx="1410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 Edge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439" y="4543662"/>
            <a:ext cx="3621628" cy="13196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68578" y="3300323"/>
            <a:ext cx="2837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Record tool sequence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Define next candidate tools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98135" y="5065517"/>
            <a:ext cx="3271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Record param source-target pair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Define parameters to fill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789" y="1096208"/>
            <a:ext cx="1096430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AutoTool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uses </a:t>
            </a:r>
            <a:r>
              <a:rPr lang="en-US" altLang="zh-CN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Graph Structure 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 capture and leverage inertia, thereby reducing </a:t>
            </a:r>
            <a:r>
              <a:rPr lang="en-US" altLang="zh-CN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consumption.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88338" y="3355028"/>
            <a:ext cx="331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Maintain map to tool sequence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 tool sematic information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32953" y="2085862"/>
            <a:ext cx="4038600" cy="586951"/>
          </a:xfrm>
          <a:prstGeom prst="rect">
            <a:avLst/>
          </a:prstGeom>
          <a:solidFill>
            <a:srgbClr val="9BAA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88338" y="2887345"/>
            <a:ext cx="1249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 Node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88338" y="2787230"/>
            <a:ext cx="3635084" cy="13953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88339" y="5111460"/>
            <a:ext cx="344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Manage the source of current parameter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8338" y="4643777"/>
            <a:ext cx="1466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 Node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88338" y="4543662"/>
            <a:ext cx="3635084" cy="13953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813" y="2184105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7340" y="2081130"/>
            <a:ext cx="4038600" cy="586951"/>
          </a:xfrm>
          <a:prstGeom prst="rect">
            <a:avLst/>
          </a:prstGeom>
          <a:solidFill>
            <a:srgbClr val="9BAA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64500" y="218520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55A5-953B-E64B-E45A-A8701959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>
            <a:extLst>
              <a:ext uri="{FF2B5EF4-FFF2-40B4-BE49-F238E27FC236}">
                <a16:creationId xmlns:a16="http://schemas.microsoft.com/office/drawing/2014/main" id="{270347A5-9AB4-9DBC-559C-4064F9327F6F}"/>
              </a:ext>
            </a:extLst>
          </p:cNvPr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>
            <a:extLst>
              <a:ext uri="{FF2B5EF4-FFF2-40B4-BE49-F238E27FC236}">
                <a16:creationId xmlns:a16="http://schemas.microsoft.com/office/drawing/2014/main" id="{B69D6515-F947-6F81-DA96-002923463AC6}"/>
              </a:ext>
            </a:extLst>
          </p:cNvPr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>
            <a:extLst>
              <a:ext uri="{FF2B5EF4-FFF2-40B4-BE49-F238E27FC236}">
                <a16:creationId xmlns:a16="http://schemas.microsoft.com/office/drawing/2014/main" id="{73B67D72-5BBF-9FE5-4454-77CF02BF539F}"/>
              </a:ext>
            </a:extLst>
          </p:cNvPr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Prediction 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>
            <a:extLst>
              <a:ext uri="{FF2B5EF4-FFF2-40B4-BE49-F238E27FC236}">
                <a16:creationId xmlns:a16="http://schemas.microsoft.com/office/drawing/2014/main" id="{881E491B-57FE-DF6D-DD5F-4FD874C2284A}"/>
              </a:ext>
            </a:extLst>
          </p:cNvPr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>
            <a:extLst>
              <a:ext uri="{FF2B5EF4-FFF2-40B4-BE49-F238E27FC236}">
                <a16:creationId xmlns:a16="http://schemas.microsoft.com/office/drawing/2014/main" id="{68DCBA3E-2754-1AB6-42F7-435D004F2AC9}"/>
              </a:ext>
            </a:extLst>
          </p:cNvPr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1A456E34-8406-44DB-9AA1-5A45C3A9FCA1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>
            <a:extLst>
              <a:ext uri="{FF2B5EF4-FFF2-40B4-BE49-F238E27FC236}">
                <a16:creationId xmlns:a16="http://schemas.microsoft.com/office/drawing/2014/main" id="{4CC97008-1CE3-BD3C-939A-FB28699A7ADC}"/>
              </a:ext>
            </a:extLst>
          </p:cNvPr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B0566C3-DE01-BF30-F4C2-DF69476F8094}"/>
              </a:ext>
            </a:extLst>
          </p:cNvPr>
          <p:cNvSpPr txBox="1"/>
          <p:nvPr/>
        </p:nvSpPr>
        <p:spPr>
          <a:xfrm>
            <a:off x="824985" y="1895920"/>
            <a:ext cx="359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1.Identifying Candidate Tools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4F14709-42C6-EEAE-D8FC-CFDD366B2D94}"/>
              </a:ext>
            </a:extLst>
          </p:cNvPr>
          <p:cNvSpPr txBox="1"/>
          <p:nvPr/>
        </p:nvSpPr>
        <p:spPr>
          <a:xfrm>
            <a:off x="740930" y="4792698"/>
            <a:ext cx="4426276" cy="680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Calculate Comprehensive Inertia Potential Score (CIPS)</a:t>
            </a:r>
            <a:endParaRPr lang="zh-CN" altLang="en-US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BC3389F-CCAA-FC8B-E0AD-6010BACD2E17}"/>
              </a:ext>
            </a:extLst>
          </p:cNvPr>
          <p:cNvSpPr txBox="1"/>
          <p:nvPr/>
        </p:nvSpPr>
        <p:spPr>
          <a:xfrm>
            <a:off x="740930" y="5640926"/>
            <a:ext cx="4517135" cy="37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Decision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955E28-22AE-EDB2-FDBE-0092F05C899B}"/>
              </a:ext>
            </a:extLst>
          </p:cNvPr>
          <p:cNvSpPr txBox="1"/>
          <p:nvPr/>
        </p:nvSpPr>
        <p:spPr>
          <a:xfrm>
            <a:off x="514349" y="1198032"/>
            <a:ext cx="524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Graph Based Inertial Sensing Strategy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252">
            <a:extLst>
              <a:ext uri="{FF2B5EF4-FFF2-40B4-BE49-F238E27FC236}">
                <a16:creationId xmlns:a16="http://schemas.microsoft.com/office/drawing/2014/main" id="{CDB311D7-8E02-7961-60C5-37A55287AE47}"/>
              </a:ext>
            </a:extLst>
          </p:cNvPr>
          <p:cNvSpPr txBox="1"/>
          <p:nvPr/>
        </p:nvSpPr>
        <p:spPr>
          <a:xfrm>
            <a:off x="9878338" y="3364668"/>
            <a:ext cx="1378592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neighbourCheck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F4333F39-3AF6-2707-6484-17DFF7CF3654}"/>
              </a:ext>
            </a:extLst>
          </p:cNvPr>
          <p:cNvSpPr/>
          <p:nvPr/>
        </p:nvSpPr>
        <p:spPr>
          <a:xfrm>
            <a:off x="5616083" y="1463313"/>
            <a:ext cx="6061567" cy="4271804"/>
          </a:xfrm>
          <a:prstGeom prst="roundRect">
            <a:avLst>
              <a:gd name="adj" fmla="val 6640"/>
            </a:avLst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40"/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CF2456C9-41C4-A0D6-CBD5-715FEC3FCD51}"/>
              </a:ext>
            </a:extLst>
          </p:cNvPr>
          <p:cNvSpPr/>
          <p:nvPr/>
        </p:nvSpPr>
        <p:spPr>
          <a:xfrm>
            <a:off x="6446111" y="5085890"/>
            <a:ext cx="1863796" cy="391496"/>
          </a:xfrm>
          <a:prstGeom prst="roundRect">
            <a:avLst/>
          </a:prstGeom>
          <a:noFill/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Task intuition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6A8E00D4-A787-0357-2142-3110D5F7D9F5}"/>
              </a:ext>
            </a:extLst>
          </p:cNvPr>
          <p:cNvSpPr/>
          <p:nvPr/>
        </p:nvSpPr>
        <p:spPr>
          <a:xfrm>
            <a:off x="6446111" y="4632392"/>
            <a:ext cx="1863796" cy="378867"/>
          </a:xfrm>
          <a:prstGeom prst="roundRect">
            <a:avLst/>
          </a:prstGeom>
          <a:noFill/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Tool intuition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64" name="图片 163">
            <a:extLst>
              <a:ext uri="{FF2B5EF4-FFF2-40B4-BE49-F238E27FC236}">
                <a16:creationId xmlns:a16="http://schemas.microsoft.com/office/drawing/2014/main" id="{FBE9F975-2A54-D9B1-3B9B-78A986D8E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12" y="4652121"/>
            <a:ext cx="319187" cy="319187"/>
          </a:xfrm>
          <a:prstGeom prst="rect">
            <a:avLst/>
          </a:prstGeom>
        </p:spPr>
      </p:pic>
      <p:pic>
        <p:nvPicPr>
          <p:cNvPr id="165" name="图片 164">
            <a:extLst>
              <a:ext uri="{FF2B5EF4-FFF2-40B4-BE49-F238E27FC236}">
                <a16:creationId xmlns:a16="http://schemas.microsoft.com/office/drawing/2014/main" id="{05BA6F56-F7A2-E79E-B88B-FC81A1122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91" y="2477081"/>
            <a:ext cx="1346518" cy="1346518"/>
          </a:xfrm>
          <a:prstGeom prst="rect">
            <a:avLst/>
          </a:prstGeom>
        </p:spPr>
      </p:pic>
      <p:sp>
        <p:nvSpPr>
          <p:cNvPr id="166" name="椭圆 165">
            <a:extLst>
              <a:ext uri="{FF2B5EF4-FFF2-40B4-BE49-F238E27FC236}">
                <a16:creationId xmlns:a16="http://schemas.microsoft.com/office/drawing/2014/main" id="{F97F65ED-A376-BC9F-6821-9A7F291ED3C8}"/>
              </a:ext>
            </a:extLst>
          </p:cNvPr>
          <p:cNvSpPr/>
          <p:nvPr/>
        </p:nvSpPr>
        <p:spPr>
          <a:xfrm>
            <a:off x="7391914" y="2896649"/>
            <a:ext cx="105891" cy="11647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6A80D1A2-61B8-05C4-7D39-E6F3980D72AC}"/>
              </a:ext>
            </a:extLst>
          </p:cNvPr>
          <p:cNvSpPr/>
          <p:nvPr/>
        </p:nvSpPr>
        <p:spPr>
          <a:xfrm>
            <a:off x="7519983" y="2648248"/>
            <a:ext cx="153376" cy="17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9EFDBCD5-EC37-3537-B179-AE01E89EC0DD}"/>
              </a:ext>
            </a:extLst>
          </p:cNvPr>
          <p:cNvSpPr/>
          <p:nvPr/>
        </p:nvSpPr>
        <p:spPr>
          <a:xfrm>
            <a:off x="7124513" y="2726485"/>
            <a:ext cx="105891" cy="13158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72C51859-2EDD-1BA2-8018-F6E3F7B8F322}"/>
              </a:ext>
            </a:extLst>
          </p:cNvPr>
          <p:cNvSpPr/>
          <p:nvPr/>
        </p:nvSpPr>
        <p:spPr>
          <a:xfrm>
            <a:off x="7249555" y="2486403"/>
            <a:ext cx="98624" cy="1142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336D090D-3394-9569-0425-443BF2913D17}"/>
              </a:ext>
            </a:extLst>
          </p:cNvPr>
          <p:cNvSpPr/>
          <p:nvPr/>
        </p:nvSpPr>
        <p:spPr>
          <a:xfrm>
            <a:off x="8182016" y="2235468"/>
            <a:ext cx="153376" cy="1766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1" name="矩形: 圆角 170">
            <a:extLst>
              <a:ext uri="{FF2B5EF4-FFF2-40B4-BE49-F238E27FC236}">
                <a16:creationId xmlns:a16="http://schemas.microsoft.com/office/drawing/2014/main" id="{BEC6DC4D-5514-99C3-EDB1-8F272B1117A7}"/>
              </a:ext>
            </a:extLst>
          </p:cNvPr>
          <p:cNvSpPr/>
          <p:nvPr/>
        </p:nvSpPr>
        <p:spPr>
          <a:xfrm>
            <a:off x="9293939" y="1875880"/>
            <a:ext cx="153376" cy="1766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10172660-9439-694F-4174-CC93C5E35D36}"/>
              </a:ext>
            </a:extLst>
          </p:cNvPr>
          <p:cNvSpPr/>
          <p:nvPr/>
        </p:nvSpPr>
        <p:spPr>
          <a:xfrm>
            <a:off x="8939134" y="2939448"/>
            <a:ext cx="153376" cy="176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A13B5F67-C796-780E-4825-1B47CCC57D7E}"/>
              </a:ext>
            </a:extLst>
          </p:cNvPr>
          <p:cNvSpPr/>
          <p:nvPr/>
        </p:nvSpPr>
        <p:spPr>
          <a:xfrm>
            <a:off x="10650759" y="2770507"/>
            <a:ext cx="153376" cy="176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cxnSp>
        <p:nvCxnSpPr>
          <p:cNvPr id="174" name="连接符: 曲线 173">
            <a:extLst>
              <a:ext uri="{FF2B5EF4-FFF2-40B4-BE49-F238E27FC236}">
                <a16:creationId xmlns:a16="http://schemas.microsoft.com/office/drawing/2014/main" id="{755ADD65-660A-C43B-2D37-883683900B3C}"/>
              </a:ext>
            </a:extLst>
          </p:cNvPr>
          <p:cNvCxnSpPr>
            <a:stCxn id="167" idx="3"/>
            <a:endCxn id="170" idx="1"/>
          </p:cNvCxnSpPr>
          <p:nvPr/>
        </p:nvCxnSpPr>
        <p:spPr>
          <a:xfrm flipV="1">
            <a:off x="7673359" y="2323792"/>
            <a:ext cx="508657" cy="4127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E5FF906F-555C-4132-1613-F6CC44CA43F9}"/>
              </a:ext>
            </a:extLst>
          </p:cNvPr>
          <p:cNvCxnSpPr>
            <a:stCxn id="170" idx="3"/>
            <a:endCxn id="171" idx="1"/>
          </p:cNvCxnSpPr>
          <p:nvPr/>
        </p:nvCxnSpPr>
        <p:spPr>
          <a:xfrm flipV="1">
            <a:off x="8335392" y="1964204"/>
            <a:ext cx="958547" cy="359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曲线 175">
            <a:extLst>
              <a:ext uri="{FF2B5EF4-FFF2-40B4-BE49-F238E27FC236}">
                <a16:creationId xmlns:a16="http://schemas.microsoft.com/office/drawing/2014/main" id="{3F7B64BA-33A8-25D4-7884-F765B1D4AC63}"/>
              </a:ext>
            </a:extLst>
          </p:cNvPr>
          <p:cNvCxnSpPr>
            <a:stCxn id="171" idx="2"/>
            <a:endCxn id="172" idx="0"/>
          </p:cNvCxnSpPr>
          <p:nvPr/>
        </p:nvCxnSpPr>
        <p:spPr>
          <a:xfrm rot="5400000">
            <a:off x="8749765" y="2318586"/>
            <a:ext cx="886920" cy="3548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连接符: 曲线 176">
            <a:extLst>
              <a:ext uri="{FF2B5EF4-FFF2-40B4-BE49-F238E27FC236}">
                <a16:creationId xmlns:a16="http://schemas.microsoft.com/office/drawing/2014/main" id="{B0644ABB-47B2-1137-03C5-ABD729BB9947}"/>
              </a:ext>
            </a:extLst>
          </p:cNvPr>
          <p:cNvCxnSpPr>
            <a:stCxn id="171" idx="3"/>
            <a:endCxn id="173" idx="0"/>
          </p:cNvCxnSpPr>
          <p:nvPr/>
        </p:nvCxnSpPr>
        <p:spPr>
          <a:xfrm>
            <a:off x="9447315" y="1964204"/>
            <a:ext cx="1280132" cy="8063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椭圆 183">
            <a:extLst>
              <a:ext uri="{FF2B5EF4-FFF2-40B4-BE49-F238E27FC236}">
                <a16:creationId xmlns:a16="http://schemas.microsoft.com/office/drawing/2014/main" id="{16A87A14-D45C-17DB-A61D-C81A51AD1D71}"/>
              </a:ext>
            </a:extLst>
          </p:cNvPr>
          <p:cNvSpPr/>
          <p:nvPr/>
        </p:nvSpPr>
        <p:spPr>
          <a:xfrm>
            <a:off x="8352262" y="2090842"/>
            <a:ext cx="98624" cy="1142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45249C20-9937-6E3E-6C2C-375ACF9B4D65}"/>
              </a:ext>
            </a:extLst>
          </p:cNvPr>
          <p:cNvSpPr/>
          <p:nvPr/>
        </p:nvSpPr>
        <p:spPr>
          <a:xfrm>
            <a:off x="10887664" y="2624031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D19AECCE-59B1-5822-AD55-B9810777EAAD}"/>
              </a:ext>
            </a:extLst>
          </p:cNvPr>
          <p:cNvSpPr/>
          <p:nvPr/>
        </p:nvSpPr>
        <p:spPr>
          <a:xfrm>
            <a:off x="10856030" y="2875586"/>
            <a:ext cx="105891" cy="13158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7" name="椭圆 186">
            <a:extLst>
              <a:ext uri="{FF2B5EF4-FFF2-40B4-BE49-F238E27FC236}">
                <a16:creationId xmlns:a16="http://schemas.microsoft.com/office/drawing/2014/main" id="{B8A9F409-187F-97E4-85E4-CDE8163CA5AA}"/>
              </a:ext>
            </a:extLst>
          </p:cNvPr>
          <p:cNvSpPr/>
          <p:nvPr/>
        </p:nvSpPr>
        <p:spPr>
          <a:xfrm>
            <a:off x="9048147" y="2061223"/>
            <a:ext cx="105891" cy="1164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63B023D4-B3D3-BC6B-6286-93178815C013}"/>
              </a:ext>
            </a:extLst>
          </p:cNvPr>
          <p:cNvSpPr/>
          <p:nvPr/>
        </p:nvSpPr>
        <p:spPr>
          <a:xfrm>
            <a:off x="9179530" y="1629969"/>
            <a:ext cx="105891" cy="1315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1ACF5605-7D63-8FA9-6AB9-D82084413337}"/>
              </a:ext>
            </a:extLst>
          </p:cNvPr>
          <p:cNvSpPr/>
          <p:nvPr/>
        </p:nvSpPr>
        <p:spPr>
          <a:xfrm>
            <a:off x="9521793" y="2064092"/>
            <a:ext cx="98624" cy="1142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F0DFFBE2-AB00-571F-D17F-E62C6C5DD2CA}"/>
              </a:ext>
            </a:extLst>
          </p:cNvPr>
          <p:cNvSpPr/>
          <p:nvPr/>
        </p:nvSpPr>
        <p:spPr>
          <a:xfrm>
            <a:off x="8721130" y="2727706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4804D1AE-AAC9-40B1-B7CF-F351DBCC303A}"/>
              </a:ext>
            </a:extLst>
          </p:cNvPr>
          <p:cNvSpPr/>
          <p:nvPr/>
        </p:nvSpPr>
        <p:spPr>
          <a:xfrm>
            <a:off x="9179531" y="2758103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B8593229-18AD-45EF-6CE7-2567E45E42F3}"/>
              </a:ext>
            </a:extLst>
          </p:cNvPr>
          <p:cNvSpPr/>
          <p:nvPr/>
        </p:nvSpPr>
        <p:spPr>
          <a:xfrm>
            <a:off x="6986933" y="2302427"/>
            <a:ext cx="818973" cy="843981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C2590677-329F-E007-407D-657486080693}"/>
              </a:ext>
            </a:extLst>
          </p:cNvPr>
          <p:cNvSpPr/>
          <p:nvPr/>
        </p:nvSpPr>
        <p:spPr>
          <a:xfrm>
            <a:off x="8058767" y="2018402"/>
            <a:ext cx="754581" cy="709336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28AC8915-F126-2E42-FE4F-4A40C65A0FD8}"/>
              </a:ext>
            </a:extLst>
          </p:cNvPr>
          <p:cNvSpPr/>
          <p:nvPr/>
        </p:nvSpPr>
        <p:spPr>
          <a:xfrm>
            <a:off x="8831641" y="1502124"/>
            <a:ext cx="1071134" cy="857676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A671188B-3EC7-9AF6-F279-A1CB3C5800E1}"/>
              </a:ext>
            </a:extLst>
          </p:cNvPr>
          <p:cNvSpPr/>
          <p:nvPr/>
        </p:nvSpPr>
        <p:spPr>
          <a:xfrm>
            <a:off x="8546224" y="2628269"/>
            <a:ext cx="1044229" cy="733739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D5CED956-0542-8917-FEE7-E498F99D7A4D}"/>
              </a:ext>
            </a:extLst>
          </p:cNvPr>
          <p:cNvSpPr/>
          <p:nvPr/>
        </p:nvSpPr>
        <p:spPr>
          <a:xfrm rot="20094180">
            <a:off x="10528879" y="2530809"/>
            <a:ext cx="796813" cy="731678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8CD4A36-5C3F-D680-CCDF-F29054B52869}"/>
              </a:ext>
            </a:extLst>
          </p:cNvPr>
          <p:cNvSpPr/>
          <p:nvPr/>
        </p:nvSpPr>
        <p:spPr>
          <a:xfrm>
            <a:off x="6447888" y="3887125"/>
            <a:ext cx="1863796" cy="515532"/>
          </a:xfrm>
          <a:prstGeom prst="rect">
            <a:avLst/>
          </a:prstGeom>
          <a:solidFill>
            <a:srgbClr val="DDBEA9"/>
          </a:solidFill>
          <a:ln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-apple-system"/>
              </a:rPr>
              <a:t>Semantic information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CE1992C7-C341-A937-9F1A-6AFA1F638F5B}"/>
              </a:ext>
            </a:extLst>
          </p:cNvPr>
          <p:cNvSpPr/>
          <p:nvPr/>
        </p:nvSpPr>
        <p:spPr>
          <a:xfrm>
            <a:off x="8835469" y="4657503"/>
            <a:ext cx="1927565" cy="378867"/>
          </a:xfrm>
          <a:prstGeom prst="roundRect">
            <a:avLst/>
          </a:prstGeom>
          <a:noFill/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 Graph search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00DF82F9-1E25-C483-E6DD-B97FE8CE8752}"/>
              </a:ext>
            </a:extLst>
          </p:cNvPr>
          <p:cNvSpPr/>
          <p:nvPr/>
        </p:nvSpPr>
        <p:spPr>
          <a:xfrm>
            <a:off x="8835469" y="5094338"/>
            <a:ext cx="1927565" cy="378867"/>
          </a:xfrm>
          <a:prstGeom prst="roundRect">
            <a:avLst/>
          </a:prstGeom>
          <a:noFill/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Weight Cal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01" name="图片 200">
            <a:extLst>
              <a:ext uri="{FF2B5EF4-FFF2-40B4-BE49-F238E27FC236}">
                <a16:creationId xmlns:a16="http://schemas.microsoft.com/office/drawing/2014/main" id="{3BB756F6-F95C-3DEA-EEA5-EA795ED06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08" y="4698850"/>
            <a:ext cx="257312" cy="257312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id="{7B56711C-2B6F-DC77-5232-E790F7565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8239" y="5129612"/>
            <a:ext cx="288023" cy="288023"/>
          </a:xfrm>
          <a:prstGeom prst="rect">
            <a:avLst/>
          </a:prstGeom>
        </p:spPr>
      </p:pic>
      <p:sp>
        <p:nvSpPr>
          <p:cNvPr id="203" name="矩形 202">
            <a:extLst>
              <a:ext uri="{FF2B5EF4-FFF2-40B4-BE49-F238E27FC236}">
                <a16:creationId xmlns:a16="http://schemas.microsoft.com/office/drawing/2014/main" id="{5CD70DF1-27F6-A763-082B-8AEADA3CFD35}"/>
              </a:ext>
            </a:extLst>
          </p:cNvPr>
          <p:cNvSpPr/>
          <p:nvPr/>
        </p:nvSpPr>
        <p:spPr>
          <a:xfrm>
            <a:off x="8908292" y="3883512"/>
            <a:ext cx="1930125" cy="570269"/>
          </a:xfrm>
          <a:prstGeom prst="rect">
            <a:avLst/>
          </a:prstGeom>
          <a:solidFill>
            <a:srgbClr val="FFEAD7"/>
          </a:solidFill>
          <a:ln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-apple-system"/>
              </a:rPr>
              <a:t>Frequency information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4" name="箭头: 虚尾 237">
            <a:extLst>
              <a:ext uri="{FF2B5EF4-FFF2-40B4-BE49-F238E27FC236}">
                <a16:creationId xmlns:a16="http://schemas.microsoft.com/office/drawing/2014/main" id="{510AC479-6C34-D740-38EA-8A73DA2895BE}"/>
              </a:ext>
            </a:extLst>
          </p:cNvPr>
          <p:cNvSpPr/>
          <p:nvPr/>
        </p:nvSpPr>
        <p:spPr>
          <a:xfrm rot="16200000">
            <a:off x="8377243" y="3477987"/>
            <a:ext cx="418675" cy="399601"/>
          </a:xfrm>
          <a:custGeom>
            <a:avLst/>
            <a:gdLst>
              <a:gd name="connsiteX0" fmla="*/ 0 w 285570"/>
              <a:gd name="connsiteY0" fmla="*/ 40865 h 163459"/>
              <a:gd name="connsiteX1" fmla="*/ 5108 w 285570"/>
              <a:gd name="connsiteY1" fmla="*/ 40865 h 163459"/>
              <a:gd name="connsiteX2" fmla="*/ 5108 w 285570"/>
              <a:gd name="connsiteY2" fmla="*/ 122594 h 163459"/>
              <a:gd name="connsiteX3" fmla="*/ 0 w 285570"/>
              <a:gd name="connsiteY3" fmla="*/ 122594 h 163459"/>
              <a:gd name="connsiteX4" fmla="*/ 0 w 285570"/>
              <a:gd name="connsiteY4" fmla="*/ 40865 h 163459"/>
              <a:gd name="connsiteX5" fmla="*/ 10216 w 285570"/>
              <a:gd name="connsiteY5" fmla="*/ 40865 h 163459"/>
              <a:gd name="connsiteX6" fmla="*/ 20432 w 285570"/>
              <a:gd name="connsiteY6" fmla="*/ 40865 h 163459"/>
              <a:gd name="connsiteX7" fmla="*/ 20432 w 285570"/>
              <a:gd name="connsiteY7" fmla="*/ 122594 h 163459"/>
              <a:gd name="connsiteX8" fmla="*/ 10216 w 285570"/>
              <a:gd name="connsiteY8" fmla="*/ 122594 h 163459"/>
              <a:gd name="connsiteX9" fmla="*/ 10216 w 285570"/>
              <a:gd name="connsiteY9" fmla="*/ 40865 h 163459"/>
              <a:gd name="connsiteX10" fmla="*/ 25540 w 285570"/>
              <a:gd name="connsiteY10" fmla="*/ 40865 h 163459"/>
              <a:gd name="connsiteX11" fmla="*/ 203841 w 285570"/>
              <a:gd name="connsiteY11" fmla="*/ 40865 h 163459"/>
              <a:gd name="connsiteX12" fmla="*/ 203841 w 285570"/>
              <a:gd name="connsiteY12" fmla="*/ 0 h 163459"/>
              <a:gd name="connsiteX13" fmla="*/ 285570 w 285570"/>
              <a:gd name="connsiteY13" fmla="*/ 81730 h 163459"/>
              <a:gd name="connsiteX14" fmla="*/ 203841 w 285570"/>
              <a:gd name="connsiteY14" fmla="*/ 163459 h 163459"/>
              <a:gd name="connsiteX15" fmla="*/ 203841 w 285570"/>
              <a:gd name="connsiteY15" fmla="*/ 122594 h 163459"/>
              <a:gd name="connsiteX16" fmla="*/ 25540 w 285570"/>
              <a:gd name="connsiteY16" fmla="*/ 122594 h 163459"/>
              <a:gd name="connsiteX17" fmla="*/ 25540 w 285570"/>
              <a:gd name="connsiteY17" fmla="*/ 40865 h 1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570" h="163459" fill="none" extrusionOk="0">
                <a:moveTo>
                  <a:pt x="0" y="40865"/>
                </a:moveTo>
                <a:cubicBezTo>
                  <a:pt x="2314" y="40720"/>
                  <a:pt x="3899" y="41198"/>
                  <a:pt x="5108" y="40865"/>
                </a:cubicBezTo>
                <a:cubicBezTo>
                  <a:pt x="13111" y="78594"/>
                  <a:pt x="-2986" y="99929"/>
                  <a:pt x="5108" y="122594"/>
                </a:cubicBezTo>
                <a:cubicBezTo>
                  <a:pt x="2782" y="122968"/>
                  <a:pt x="1846" y="121984"/>
                  <a:pt x="0" y="122594"/>
                </a:cubicBezTo>
                <a:cubicBezTo>
                  <a:pt x="-7028" y="95745"/>
                  <a:pt x="5010" y="73442"/>
                  <a:pt x="0" y="40865"/>
                </a:cubicBezTo>
                <a:close/>
                <a:moveTo>
                  <a:pt x="10216" y="40865"/>
                </a:moveTo>
                <a:cubicBezTo>
                  <a:pt x="14418" y="40386"/>
                  <a:pt x="16116" y="42031"/>
                  <a:pt x="20432" y="40865"/>
                </a:cubicBezTo>
                <a:cubicBezTo>
                  <a:pt x="29090" y="77751"/>
                  <a:pt x="13213" y="93531"/>
                  <a:pt x="20432" y="122594"/>
                </a:cubicBezTo>
                <a:cubicBezTo>
                  <a:pt x="17740" y="123383"/>
                  <a:pt x="14439" y="122058"/>
                  <a:pt x="10216" y="122594"/>
                </a:cubicBezTo>
                <a:cubicBezTo>
                  <a:pt x="8337" y="100887"/>
                  <a:pt x="19717" y="61126"/>
                  <a:pt x="10216" y="40865"/>
                </a:cubicBezTo>
                <a:close/>
                <a:moveTo>
                  <a:pt x="25540" y="40865"/>
                </a:moveTo>
                <a:cubicBezTo>
                  <a:pt x="85036" y="25435"/>
                  <a:pt x="117288" y="43907"/>
                  <a:pt x="203841" y="40865"/>
                </a:cubicBezTo>
                <a:cubicBezTo>
                  <a:pt x="202085" y="27175"/>
                  <a:pt x="208157" y="16813"/>
                  <a:pt x="203841" y="0"/>
                </a:cubicBezTo>
                <a:cubicBezTo>
                  <a:pt x="242058" y="23493"/>
                  <a:pt x="254393" y="51648"/>
                  <a:pt x="285570" y="81730"/>
                </a:cubicBezTo>
                <a:cubicBezTo>
                  <a:pt x="256211" y="114653"/>
                  <a:pt x="231493" y="130403"/>
                  <a:pt x="203841" y="163459"/>
                </a:cubicBezTo>
                <a:cubicBezTo>
                  <a:pt x="203700" y="147879"/>
                  <a:pt x="205251" y="131244"/>
                  <a:pt x="203841" y="122594"/>
                </a:cubicBezTo>
                <a:cubicBezTo>
                  <a:pt x="167062" y="141734"/>
                  <a:pt x="98270" y="115805"/>
                  <a:pt x="25540" y="122594"/>
                </a:cubicBezTo>
                <a:cubicBezTo>
                  <a:pt x="24134" y="87307"/>
                  <a:pt x="32304" y="66492"/>
                  <a:pt x="25540" y="40865"/>
                </a:cubicBezTo>
                <a:close/>
              </a:path>
              <a:path w="285570" h="163459" stroke="0" extrusionOk="0">
                <a:moveTo>
                  <a:pt x="0" y="40865"/>
                </a:moveTo>
                <a:cubicBezTo>
                  <a:pt x="1727" y="40286"/>
                  <a:pt x="3931" y="40926"/>
                  <a:pt x="5108" y="40865"/>
                </a:cubicBezTo>
                <a:cubicBezTo>
                  <a:pt x="8421" y="62671"/>
                  <a:pt x="-886" y="99215"/>
                  <a:pt x="5108" y="122594"/>
                </a:cubicBezTo>
                <a:cubicBezTo>
                  <a:pt x="3633" y="122751"/>
                  <a:pt x="1563" y="122574"/>
                  <a:pt x="0" y="122594"/>
                </a:cubicBezTo>
                <a:cubicBezTo>
                  <a:pt x="-8519" y="94195"/>
                  <a:pt x="3267" y="67431"/>
                  <a:pt x="0" y="40865"/>
                </a:cubicBezTo>
                <a:close/>
                <a:moveTo>
                  <a:pt x="10216" y="40865"/>
                </a:moveTo>
                <a:cubicBezTo>
                  <a:pt x="12380" y="40563"/>
                  <a:pt x="17907" y="41207"/>
                  <a:pt x="20432" y="40865"/>
                </a:cubicBezTo>
                <a:cubicBezTo>
                  <a:pt x="20678" y="69148"/>
                  <a:pt x="15932" y="102059"/>
                  <a:pt x="20432" y="122594"/>
                </a:cubicBezTo>
                <a:cubicBezTo>
                  <a:pt x="15665" y="123203"/>
                  <a:pt x="14417" y="122594"/>
                  <a:pt x="10216" y="122594"/>
                </a:cubicBezTo>
                <a:cubicBezTo>
                  <a:pt x="2707" y="89545"/>
                  <a:pt x="15895" y="57421"/>
                  <a:pt x="10216" y="40865"/>
                </a:cubicBezTo>
                <a:close/>
                <a:moveTo>
                  <a:pt x="25540" y="40865"/>
                </a:moveTo>
                <a:cubicBezTo>
                  <a:pt x="101747" y="32189"/>
                  <a:pt x="134449" y="50460"/>
                  <a:pt x="203841" y="40865"/>
                </a:cubicBezTo>
                <a:cubicBezTo>
                  <a:pt x="199310" y="24869"/>
                  <a:pt x="207856" y="14397"/>
                  <a:pt x="203841" y="0"/>
                </a:cubicBezTo>
                <a:cubicBezTo>
                  <a:pt x="244717" y="33268"/>
                  <a:pt x="242459" y="48494"/>
                  <a:pt x="285570" y="81730"/>
                </a:cubicBezTo>
                <a:cubicBezTo>
                  <a:pt x="256020" y="127943"/>
                  <a:pt x="229652" y="120296"/>
                  <a:pt x="203841" y="163459"/>
                </a:cubicBezTo>
                <a:cubicBezTo>
                  <a:pt x="201301" y="147843"/>
                  <a:pt x="208398" y="133382"/>
                  <a:pt x="203841" y="122594"/>
                </a:cubicBezTo>
                <a:cubicBezTo>
                  <a:pt x="147853" y="141243"/>
                  <a:pt x="75343" y="122453"/>
                  <a:pt x="25540" y="122594"/>
                </a:cubicBezTo>
                <a:cubicBezTo>
                  <a:pt x="17888" y="99452"/>
                  <a:pt x="28827" y="59021"/>
                  <a:pt x="25540" y="40865"/>
                </a:cubicBezTo>
                <a:close/>
              </a:path>
            </a:pathLst>
          </a:custGeom>
          <a:solidFill>
            <a:srgbClr val="CC9A8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205" name="文本框 254">
            <a:extLst>
              <a:ext uri="{FF2B5EF4-FFF2-40B4-BE49-F238E27FC236}">
                <a16:creationId xmlns:a16="http://schemas.microsoft.com/office/drawing/2014/main" id="{7D477EDD-F9D8-4C5F-B470-107BC8C0C058}"/>
              </a:ext>
            </a:extLst>
          </p:cNvPr>
          <p:cNvSpPr txBox="1"/>
          <p:nvPr/>
        </p:nvSpPr>
        <p:spPr>
          <a:xfrm>
            <a:off x="7602314" y="1631661"/>
            <a:ext cx="1252569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loadAuthorNet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6" name="文本框 255">
            <a:extLst>
              <a:ext uri="{FF2B5EF4-FFF2-40B4-BE49-F238E27FC236}">
                <a16:creationId xmlns:a16="http://schemas.microsoft.com/office/drawing/2014/main" id="{DA35D97D-DDB4-3777-5EC0-899D8E91D4FB}"/>
              </a:ext>
            </a:extLst>
          </p:cNvPr>
          <p:cNvSpPr txBox="1"/>
          <p:nvPr/>
        </p:nvSpPr>
        <p:spPr>
          <a:xfrm>
            <a:off x="9798844" y="1512120"/>
            <a:ext cx="1533876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authorNodeCheck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7" name="文本框 257">
            <a:extLst>
              <a:ext uri="{FF2B5EF4-FFF2-40B4-BE49-F238E27FC236}">
                <a16:creationId xmlns:a16="http://schemas.microsoft.com/office/drawing/2014/main" id="{358E979D-1EA0-5B13-98F1-1CC31782E9CC}"/>
              </a:ext>
            </a:extLst>
          </p:cNvPr>
          <p:cNvSpPr txBox="1"/>
          <p:nvPr/>
        </p:nvSpPr>
        <p:spPr>
          <a:xfrm>
            <a:off x="10185133" y="2148591"/>
            <a:ext cx="1598762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authorNodeCheck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8" name="文本框 258">
            <a:extLst>
              <a:ext uri="{FF2B5EF4-FFF2-40B4-BE49-F238E27FC236}">
                <a16:creationId xmlns:a16="http://schemas.microsoft.com/office/drawing/2014/main" id="{1BB531EE-F299-ECBE-BD7C-86DB5942D9BF}"/>
              </a:ext>
            </a:extLst>
          </p:cNvPr>
          <p:cNvSpPr txBox="1"/>
          <p:nvPr/>
        </p:nvSpPr>
        <p:spPr>
          <a:xfrm>
            <a:off x="6130281" y="1863521"/>
            <a:ext cx="1217898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loadPaperNet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pic>
        <p:nvPicPr>
          <p:cNvPr id="209" name="图片 208">
            <a:extLst>
              <a:ext uri="{FF2B5EF4-FFF2-40B4-BE49-F238E27FC236}">
                <a16:creationId xmlns:a16="http://schemas.microsoft.com/office/drawing/2014/main" id="{5587EFF8-10E0-B752-3B1E-EA5A00F128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5" y="5094338"/>
            <a:ext cx="317740" cy="317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986096-65A4-2425-9816-DD5FA0E11D0E}"/>
                  </a:ext>
                </a:extLst>
              </p:cNvPr>
              <p:cNvSpPr txBox="1"/>
              <p:nvPr/>
            </p:nvSpPr>
            <p:spPr>
              <a:xfrm>
                <a:off x="904725" y="2323792"/>
                <a:ext cx="4517135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Extract the recent tool sequence using a sliding window of size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 the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Graph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retrieve historical trajectories matching the current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Identify successor tools that historically followed this sequence.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986096-65A4-2425-9816-DD5FA0E1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5" y="2323792"/>
                <a:ext cx="4517135" cy="2339102"/>
              </a:xfrm>
              <a:prstGeom prst="rect">
                <a:avLst/>
              </a:prstGeom>
              <a:blipFill>
                <a:blip r:embed="rId8"/>
                <a:stretch>
                  <a:fillRect l="-810" t="-1302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66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Prediction 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501FB7C-4347-4918-A7EC-8A07962EE222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24985" y="1895920"/>
            <a:ext cx="359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1.Identifying Candidate Tools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24986" y="2530402"/>
            <a:ext cx="442627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Calculate Comprehensive Inertia Potential Score (CIPS) Based on</a:t>
            </a:r>
            <a:r>
              <a:rPr lang="zh-CN" altLang="en-US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it-IT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it-IT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 </a:t>
            </a: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 inertia confidence score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 contextual relevance score</a:t>
            </a:r>
            <a:endParaRPr lang="zh-CN" altLang="en-US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8969" y="4487640"/>
            <a:ext cx="4517135" cy="159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Decision:</a:t>
            </a:r>
          </a:p>
          <a:p>
            <a:pPr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tool with the highest CIPS and</a:t>
            </a:r>
            <a:r>
              <a:rPr lang="zh-CN" altLang="en-US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 it with inertial </a:t>
            </a:r>
            <a:r>
              <a:rPr lang="en-US" altLang="zh-CN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thereshold</a:t>
            </a:r>
            <a:endParaRPr lang="en-US" altLang="zh-CN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CIPS exceeds </a:t>
            </a:r>
            <a:r>
              <a:rPr lang="en-US" altLang="zh-CN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thereshold</a:t>
            </a: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trigger parameter filling.</a:t>
            </a:r>
            <a:endParaRPr lang="zh-CN" altLang="en-US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349" y="1198032"/>
            <a:ext cx="5244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Graph Based Inertial Sensing Strategy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252"/>
          <p:cNvSpPr txBox="1"/>
          <p:nvPr/>
        </p:nvSpPr>
        <p:spPr>
          <a:xfrm>
            <a:off x="9878338" y="3364668"/>
            <a:ext cx="1378592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neighbourCheck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160" name="矩形: 圆角 159"/>
          <p:cNvSpPr/>
          <p:nvPr/>
        </p:nvSpPr>
        <p:spPr>
          <a:xfrm>
            <a:off x="5616083" y="1463313"/>
            <a:ext cx="6061567" cy="4271804"/>
          </a:xfrm>
          <a:prstGeom prst="roundRect">
            <a:avLst>
              <a:gd name="adj" fmla="val 6640"/>
            </a:avLst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40"/>
          </a:p>
        </p:txBody>
      </p:sp>
      <p:sp>
        <p:nvSpPr>
          <p:cNvPr id="162" name="矩形: 圆角 161"/>
          <p:cNvSpPr/>
          <p:nvPr/>
        </p:nvSpPr>
        <p:spPr>
          <a:xfrm>
            <a:off x="6446111" y="5085890"/>
            <a:ext cx="1863796" cy="391496"/>
          </a:xfrm>
          <a:prstGeom prst="roundRect">
            <a:avLst/>
          </a:prstGeom>
          <a:noFill/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Task intuition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3" name="矩形: 圆角 162"/>
          <p:cNvSpPr/>
          <p:nvPr/>
        </p:nvSpPr>
        <p:spPr>
          <a:xfrm>
            <a:off x="6446111" y="4632392"/>
            <a:ext cx="1863796" cy="378867"/>
          </a:xfrm>
          <a:prstGeom prst="roundRect">
            <a:avLst/>
          </a:prstGeom>
          <a:noFill/>
          <a:scene3d>
            <a:camera prst="obliqueTop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Tool intuition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12" y="4652121"/>
            <a:ext cx="319187" cy="319187"/>
          </a:xfrm>
          <a:prstGeom prst="rect">
            <a:avLst/>
          </a:prstGeom>
        </p:spPr>
      </p:pic>
      <p:pic>
        <p:nvPicPr>
          <p:cNvPr id="165" name="图片 1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91" y="2477081"/>
            <a:ext cx="1346518" cy="1346518"/>
          </a:xfrm>
          <a:prstGeom prst="rect">
            <a:avLst/>
          </a:prstGeom>
        </p:spPr>
      </p:pic>
      <p:sp>
        <p:nvSpPr>
          <p:cNvPr id="166" name="椭圆 165"/>
          <p:cNvSpPr/>
          <p:nvPr/>
        </p:nvSpPr>
        <p:spPr>
          <a:xfrm>
            <a:off x="7391914" y="2896649"/>
            <a:ext cx="105891" cy="11647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7" name="矩形: 圆角 166"/>
          <p:cNvSpPr/>
          <p:nvPr/>
        </p:nvSpPr>
        <p:spPr>
          <a:xfrm>
            <a:off x="7519983" y="2648248"/>
            <a:ext cx="153376" cy="1766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8" name="椭圆 167"/>
          <p:cNvSpPr/>
          <p:nvPr/>
        </p:nvSpPr>
        <p:spPr>
          <a:xfrm>
            <a:off x="7124513" y="2726485"/>
            <a:ext cx="105891" cy="13158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69" name="椭圆 168"/>
          <p:cNvSpPr/>
          <p:nvPr/>
        </p:nvSpPr>
        <p:spPr>
          <a:xfrm>
            <a:off x="7249555" y="2486403"/>
            <a:ext cx="98624" cy="1142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0" name="矩形: 圆角 169"/>
          <p:cNvSpPr/>
          <p:nvPr/>
        </p:nvSpPr>
        <p:spPr>
          <a:xfrm>
            <a:off x="8182016" y="2235468"/>
            <a:ext cx="153376" cy="1766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1" name="矩形: 圆角 170"/>
          <p:cNvSpPr/>
          <p:nvPr/>
        </p:nvSpPr>
        <p:spPr>
          <a:xfrm>
            <a:off x="9293939" y="1875880"/>
            <a:ext cx="153376" cy="1766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2" name="矩形: 圆角 171"/>
          <p:cNvSpPr/>
          <p:nvPr/>
        </p:nvSpPr>
        <p:spPr>
          <a:xfrm>
            <a:off x="8939134" y="2939448"/>
            <a:ext cx="153376" cy="176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73" name="矩形: 圆角 172"/>
          <p:cNvSpPr/>
          <p:nvPr/>
        </p:nvSpPr>
        <p:spPr>
          <a:xfrm>
            <a:off x="10650759" y="2770507"/>
            <a:ext cx="153376" cy="176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cxnSp>
        <p:nvCxnSpPr>
          <p:cNvPr id="174" name="连接符: 曲线 173"/>
          <p:cNvCxnSpPr>
            <a:stCxn id="167" idx="3"/>
            <a:endCxn id="170" idx="1"/>
          </p:cNvCxnSpPr>
          <p:nvPr/>
        </p:nvCxnSpPr>
        <p:spPr>
          <a:xfrm flipV="1">
            <a:off x="7673359" y="2323792"/>
            <a:ext cx="508657" cy="4127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连接符: 曲线 174"/>
          <p:cNvCxnSpPr>
            <a:stCxn id="170" idx="3"/>
            <a:endCxn id="171" idx="1"/>
          </p:cNvCxnSpPr>
          <p:nvPr/>
        </p:nvCxnSpPr>
        <p:spPr>
          <a:xfrm flipV="1">
            <a:off x="8335392" y="1964204"/>
            <a:ext cx="958547" cy="359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曲线 175"/>
          <p:cNvCxnSpPr>
            <a:stCxn id="171" idx="2"/>
            <a:endCxn id="172" idx="0"/>
          </p:cNvCxnSpPr>
          <p:nvPr/>
        </p:nvCxnSpPr>
        <p:spPr>
          <a:xfrm rot="5400000">
            <a:off x="8749765" y="2318586"/>
            <a:ext cx="886920" cy="3548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连接符: 曲线 176"/>
          <p:cNvCxnSpPr>
            <a:stCxn id="171" idx="3"/>
            <a:endCxn id="173" idx="0"/>
          </p:cNvCxnSpPr>
          <p:nvPr/>
        </p:nvCxnSpPr>
        <p:spPr>
          <a:xfrm>
            <a:off x="9447315" y="1964204"/>
            <a:ext cx="1280132" cy="8063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椭圆 183"/>
          <p:cNvSpPr/>
          <p:nvPr/>
        </p:nvSpPr>
        <p:spPr>
          <a:xfrm>
            <a:off x="8352262" y="2090842"/>
            <a:ext cx="98624" cy="1142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5" name="椭圆 184"/>
          <p:cNvSpPr/>
          <p:nvPr/>
        </p:nvSpPr>
        <p:spPr>
          <a:xfrm>
            <a:off x="10887664" y="2624031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6" name="椭圆 185"/>
          <p:cNvSpPr/>
          <p:nvPr/>
        </p:nvSpPr>
        <p:spPr>
          <a:xfrm>
            <a:off x="10856030" y="2875586"/>
            <a:ext cx="105891" cy="131586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7" name="椭圆 186"/>
          <p:cNvSpPr/>
          <p:nvPr/>
        </p:nvSpPr>
        <p:spPr>
          <a:xfrm>
            <a:off x="9048147" y="2061223"/>
            <a:ext cx="105891" cy="1164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8" name="椭圆 187"/>
          <p:cNvSpPr/>
          <p:nvPr/>
        </p:nvSpPr>
        <p:spPr>
          <a:xfrm>
            <a:off x="9179530" y="1629969"/>
            <a:ext cx="105891" cy="1315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89" name="椭圆 188"/>
          <p:cNvSpPr/>
          <p:nvPr/>
        </p:nvSpPr>
        <p:spPr>
          <a:xfrm>
            <a:off x="9521793" y="2064092"/>
            <a:ext cx="98624" cy="1142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0" name="椭圆 189"/>
          <p:cNvSpPr/>
          <p:nvPr/>
        </p:nvSpPr>
        <p:spPr>
          <a:xfrm>
            <a:off x="8721130" y="2727706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1" name="椭圆 190"/>
          <p:cNvSpPr/>
          <p:nvPr/>
        </p:nvSpPr>
        <p:spPr>
          <a:xfrm>
            <a:off x="9179531" y="2758103"/>
            <a:ext cx="105891" cy="116474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2" name="椭圆 191"/>
          <p:cNvSpPr/>
          <p:nvPr/>
        </p:nvSpPr>
        <p:spPr>
          <a:xfrm>
            <a:off x="6986933" y="2302427"/>
            <a:ext cx="818973" cy="843981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3" name="椭圆 192"/>
          <p:cNvSpPr/>
          <p:nvPr/>
        </p:nvSpPr>
        <p:spPr>
          <a:xfrm>
            <a:off x="8058767" y="2018402"/>
            <a:ext cx="754581" cy="709336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4" name="椭圆 193"/>
          <p:cNvSpPr/>
          <p:nvPr/>
        </p:nvSpPr>
        <p:spPr>
          <a:xfrm>
            <a:off x="8831641" y="1502124"/>
            <a:ext cx="1071134" cy="857676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5" name="椭圆 194"/>
          <p:cNvSpPr/>
          <p:nvPr/>
        </p:nvSpPr>
        <p:spPr>
          <a:xfrm>
            <a:off x="8546224" y="2628269"/>
            <a:ext cx="1044229" cy="733739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6" name="椭圆 195"/>
          <p:cNvSpPr/>
          <p:nvPr/>
        </p:nvSpPr>
        <p:spPr>
          <a:xfrm rot="20094180">
            <a:off x="10528879" y="2530809"/>
            <a:ext cx="796813" cy="731678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197" name="矩形 196"/>
          <p:cNvSpPr/>
          <p:nvPr/>
        </p:nvSpPr>
        <p:spPr>
          <a:xfrm>
            <a:off x="6447888" y="3887125"/>
            <a:ext cx="1863796" cy="515532"/>
          </a:xfrm>
          <a:prstGeom prst="rect">
            <a:avLst/>
          </a:prstGeom>
          <a:solidFill>
            <a:srgbClr val="DDBEA9"/>
          </a:solidFill>
          <a:ln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-apple-system"/>
              </a:rPr>
              <a:t>Semantic information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9" name="矩形: 圆角 198"/>
          <p:cNvSpPr/>
          <p:nvPr/>
        </p:nvSpPr>
        <p:spPr>
          <a:xfrm>
            <a:off x="8835469" y="4657503"/>
            <a:ext cx="1927565" cy="378867"/>
          </a:xfrm>
          <a:prstGeom prst="roundRect">
            <a:avLst/>
          </a:prstGeom>
          <a:noFill/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  Graph search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0" name="矩形: 圆角 199"/>
          <p:cNvSpPr/>
          <p:nvPr/>
        </p:nvSpPr>
        <p:spPr>
          <a:xfrm>
            <a:off x="8835469" y="5094338"/>
            <a:ext cx="1927565" cy="378867"/>
          </a:xfrm>
          <a:prstGeom prst="roundRect">
            <a:avLst/>
          </a:prstGeom>
          <a:noFill/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    Weight Cal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01" name="图片 2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08" y="4698850"/>
            <a:ext cx="257312" cy="257312"/>
          </a:xfrm>
          <a:prstGeom prst="rect">
            <a:avLst/>
          </a:prstGeom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8239" y="5129612"/>
            <a:ext cx="288023" cy="288023"/>
          </a:xfrm>
          <a:prstGeom prst="rect">
            <a:avLst/>
          </a:prstGeom>
        </p:spPr>
      </p:pic>
      <p:sp>
        <p:nvSpPr>
          <p:cNvPr id="203" name="矩形 202"/>
          <p:cNvSpPr/>
          <p:nvPr/>
        </p:nvSpPr>
        <p:spPr>
          <a:xfrm>
            <a:off x="8908292" y="3883512"/>
            <a:ext cx="1930125" cy="570269"/>
          </a:xfrm>
          <a:prstGeom prst="rect">
            <a:avLst/>
          </a:prstGeom>
          <a:solidFill>
            <a:srgbClr val="FFEAD7"/>
          </a:solidFill>
          <a:ln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-apple-system"/>
              </a:rPr>
              <a:t>Frequency information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4" name="箭头: 虚尾 237"/>
          <p:cNvSpPr/>
          <p:nvPr/>
        </p:nvSpPr>
        <p:spPr>
          <a:xfrm rot="16200000">
            <a:off x="8377243" y="3477987"/>
            <a:ext cx="418675" cy="399601"/>
          </a:xfrm>
          <a:custGeom>
            <a:avLst/>
            <a:gdLst>
              <a:gd name="connsiteX0" fmla="*/ 0 w 285570"/>
              <a:gd name="connsiteY0" fmla="*/ 40865 h 163459"/>
              <a:gd name="connsiteX1" fmla="*/ 5108 w 285570"/>
              <a:gd name="connsiteY1" fmla="*/ 40865 h 163459"/>
              <a:gd name="connsiteX2" fmla="*/ 5108 w 285570"/>
              <a:gd name="connsiteY2" fmla="*/ 122594 h 163459"/>
              <a:gd name="connsiteX3" fmla="*/ 0 w 285570"/>
              <a:gd name="connsiteY3" fmla="*/ 122594 h 163459"/>
              <a:gd name="connsiteX4" fmla="*/ 0 w 285570"/>
              <a:gd name="connsiteY4" fmla="*/ 40865 h 163459"/>
              <a:gd name="connsiteX5" fmla="*/ 10216 w 285570"/>
              <a:gd name="connsiteY5" fmla="*/ 40865 h 163459"/>
              <a:gd name="connsiteX6" fmla="*/ 20432 w 285570"/>
              <a:gd name="connsiteY6" fmla="*/ 40865 h 163459"/>
              <a:gd name="connsiteX7" fmla="*/ 20432 w 285570"/>
              <a:gd name="connsiteY7" fmla="*/ 122594 h 163459"/>
              <a:gd name="connsiteX8" fmla="*/ 10216 w 285570"/>
              <a:gd name="connsiteY8" fmla="*/ 122594 h 163459"/>
              <a:gd name="connsiteX9" fmla="*/ 10216 w 285570"/>
              <a:gd name="connsiteY9" fmla="*/ 40865 h 163459"/>
              <a:gd name="connsiteX10" fmla="*/ 25540 w 285570"/>
              <a:gd name="connsiteY10" fmla="*/ 40865 h 163459"/>
              <a:gd name="connsiteX11" fmla="*/ 203841 w 285570"/>
              <a:gd name="connsiteY11" fmla="*/ 40865 h 163459"/>
              <a:gd name="connsiteX12" fmla="*/ 203841 w 285570"/>
              <a:gd name="connsiteY12" fmla="*/ 0 h 163459"/>
              <a:gd name="connsiteX13" fmla="*/ 285570 w 285570"/>
              <a:gd name="connsiteY13" fmla="*/ 81730 h 163459"/>
              <a:gd name="connsiteX14" fmla="*/ 203841 w 285570"/>
              <a:gd name="connsiteY14" fmla="*/ 163459 h 163459"/>
              <a:gd name="connsiteX15" fmla="*/ 203841 w 285570"/>
              <a:gd name="connsiteY15" fmla="*/ 122594 h 163459"/>
              <a:gd name="connsiteX16" fmla="*/ 25540 w 285570"/>
              <a:gd name="connsiteY16" fmla="*/ 122594 h 163459"/>
              <a:gd name="connsiteX17" fmla="*/ 25540 w 285570"/>
              <a:gd name="connsiteY17" fmla="*/ 40865 h 1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5570" h="163459" fill="none" extrusionOk="0">
                <a:moveTo>
                  <a:pt x="0" y="40865"/>
                </a:moveTo>
                <a:cubicBezTo>
                  <a:pt x="2314" y="40720"/>
                  <a:pt x="3899" y="41198"/>
                  <a:pt x="5108" y="40865"/>
                </a:cubicBezTo>
                <a:cubicBezTo>
                  <a:pt x="13111" y="78594"/>
                  <a:pt x="-2986" y="99929"/>
                  <a:pt x="5108" y="122594"/>
                </a:cubicBezTo>
                <a:cubicBezTo>
                  <a:pt x="2782" y="122968"/>
                  <a:pt x="1846" y="121984"/>
                  <a:pt x="0" y="122594"/>
                </a:cubicBezTo>
                <a:cubicBezTo>
                  <a:pt x="-7028" y="95745"/>
                  <a:pt x="5010" y="73442"/>
                  <a:pt x="0" y="40865"/>
                </a:cubicBezTo>
                <a:close/>
                <a:moveTo>
                  <a:pt x="10216" y="40865"/>
                </a:moveTo>
                <a:cubicBezTo>
                  <a:pt x="14418" y="40386"/>
                  <a:pt x="16116" y="42031"/>
                  <a:pt x="20432" y="40865"/>
                </a:cubicBezTo>
                <a:cubicBezTo>
                  <a:pt x="29090" y="77751"/>
                  <a:pt x="13213" y="93531"/>
                  <a:pt x="20432" y="122594"/>
                </a:cubicBezTo>
                <a:cubicBezTo>
                  <a:pt x="17740" y="123383"/>
                  <a:pt x="14439" y="122058"/>
                  <a:pt x="10216" y="122594"/>
                </a:cubicBezTo>
                <a:cubicBezTo>
                  <a:pt x="8337" y="100887"/>
                  <a:pt x="19717" y="61126"/>
                  <a:pt x="10216" y="40865"/>
                </a:cubicBezTo>
                <a:close/>
                <a:moveTo>
                  <a:pt x="25540" y="40865"/>
                </a:moveTo>
                <a:cubicBezTo>
                  <a:pt x="85036" y="25435"/>
                  <a:pt x="117288" y="43907"/>
                  <a:pt x="203841" y="40865"/>
                </a:cubicBezTo>
                <a:cubicBezTo>
                  <a:pt x="202085" y="27175"/>
                  <a:pt x="208157" y="16813"/>
                  <a:pt x="203841" y="0"/>
                </a:cubicBezTo>
                <a:cubicBezTo>
                  <a:pt x="242058" y="23493"/>
                  <a:pt x="254393" y="51648"/>
                  <a:pt x="285570" y="81730"/>
                </a:cubicBezTo>
                <a:cubicBezTo>
                  <a:pt x="256211" y="114653"/>
                  <a:pt x="231493" y="130403"/>
                  <a:pt x="203841" y="163459"/>
                </a:cubicBezTo>
                <a:cubicBezTo>
                  <a:pt x="203700" y="147879"/>
                  <a:pt x="205251" y="131244"/>
                  <a:pt x="203841" y="122594"/>
                </a:cubicBezTo>
                <a:cubicBezTo>
                  <a:pt x="167062" y="141734"/>
                  <a:pt x="98270" y="115805"/>
                  <a:pt x="25540" y="122594"/>
                </a:cubicBezTo>
                <a:cubicBezTo>
                  <a:pt x="24134" y="87307"/>
                  <a:pt x="32304" y="66492"/>
                  <a:pt x="25540" y="40865"/>
                </a:cubicBezTo>
                <a:close/>
              </a:path>
              <a:path w="285570" h="163459" stroke="0" extrusionOk="0">
                <a:moveTo>
                  <a:pt x="0" y="40865"/>
                </a:moveTo>
                <a:cubicBezTo>
                  <a:pt x="1727" y="40286"/>
                  <a:pt x="3931" y="40926"/>
                  <a:pt x="5108" y="40865"/>
                </a:cubicBezTo>
                <a:cubicBezTo>
                  <a:pt x="8421" y="62671"/>
                  <a:pt x="-886" y="99215"/>
                  <a:pt x="5108" y="122594"/>
                </a:cubicBezTo>
                <a:cubicBezTo>
                  <a:pt x="3633" y="122751"/>
                  <a:pt x="1563" y="122574"/>
                  <a:pt x="0" y="122594"/>
                </a:cubicBezTo>
                <a:cubicBezTo>
                  <a:pt x="-8519" y="94195"/>
                  <a:pt x="3267" y="67431"/>
                  <a:pt x="0" y="40865"/>
                </a:cubicBezTo>
                <a:close/>
                <a:moveTo>
                  <a:pt x="10216" y="40865"/>
                </a:moveTo>
                <a:cubicBezTo>
                  <a:pt x="12380" y="40563"/>
                  <a:pt x="17907" y="41207"/>
                  <a:pt x="20432" y="40865"/>
                </a:cubicBezTo>
                <a:cubicBezTo>
                  <a:pt x="20678" y="69148"/>
                  <a:pt x="15932" y="102059"/>
                  <a:pt x="20432" y="122594"/>
                </a:cubicBezTo>
                <a:cubicBezTo>
                  <a:pt x="15665" y="123203"/>
                  <a:pt x="14417" y="122594"/>
                  <a:pt x="10216" y="122594"/>
                </a:cubicBezTo>
                <a:cubicBezTo>
                  <a:pt x="2707" y="89545"/>
                  <a:pt x="15895" y="57421"/>
                  <a:pt x="10216" y="40865"/>
                </a:cubicBezTo>
                <a:close/>
                <a:moveTo>
                  <a:pt x="25540" y="40865"/>
                </a:moveTo>
                <a:cubicBezTo>
                  <a:pt x="101747" y="32189"/>
                  <a:pt x="134449" y="50460"/>
                  <a:pt x="203841" y="40865"/>
                </a:cubicBezTo>
                <a:cubicBezTo>
                  <a:pt x="199310" y="24869"/>
                  <a:pt x="207856" y="14397"/>
                  <a:pt x="203841" y="0"/>
                </a:cubicBezTo>
                <a:cubicBezTo>
                  <a:pt x="244717" y="33268"/>
                  <a:pt x="242459" y="48494"/>
                  <a:pt x="285570" y="81730"/>
                </a:cubicBezTo>
                <a:cubicBezTo>
                  <a:pt x="256020" y="127943"/>
                  <a:pt x="229652" y="120296"/>
                  <a:pt x="203841" y="163459"/>
                </a:cubicBezTo>
                <a:cubicBezTo>
                  <a:pt x="201301" y="147843"/>
                  <a:pt x="208398" y="133382"/>
                  <a:pt x="203841" y="122594"/>
                </a:cubicBezTo>
                <a:cubicBezTo>
                  <a:pt x="147853" y="141243"/>
                  <a:pt x="75343" y="122453"/>
                  <a:pt x="25540" y="122594"/>
                </a:cubicBezTo>
                <a:cubicBezTo>
                  <a:pt x="17888" y="99452"/>
                  <a:pt x="28827" y="59021"/>
                  <a:pt x="25540" y="40865"/>
                </a:cubicBezTo>
                <a:close/>
              </a:path>
            </a:pathLst>
          </a:custGeom>
          <a:solidFill>
            <a:srgbClr val="CC9A8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/>
          </a:p>
        </p:txBody>
      </p:sp>
      <p:sp>
        <p:nvSpPr>
          <p:cNvPr id="205" name="文本框 254"/>
          <p:cNvSpPr txBox="1"/>
          <p:nvPr/>
        </p:nvSpPr>
        <p:spPr>
          <a:xfrm>
            <a:off x="7602314" y="1631661"/>
            <a:ext cx="1252569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loadAuthorNet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6" name="文本框 255"/>
          <p:cNvSpPr txBox="1"/>
          <p:nvPr/>
        </p:nvSpPr>
        <p:spPr>
          <a:xfrm>
            <a:off x="9798844" y="1512120"/>
            <a:ext cx="1533876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authorNodeCheck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7" name="文本框 257"/>
          <p:cNvSpPr txBox="1"/>
          <p:nvPr/>
        </p:nvSpPr>
        <p:spPr>
          <a:xfrm>
            <a:off x="10185133" y="2148591"/>
            <a:ext cx="1598762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authorNodeCheck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sp>
        <p:nvSpPr>
          <p:cNvPr id="208" name="文本框 258"/>
          <p:cNvSpPr txBox="1"/>
          <p:nvPr/>
        </p:nvSpPr>
        <p:spPr>
          <a:xfrm>
            <a:off x="6130281" y="1863521"/>
            <a:ext cx="1217898" cy="3086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70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JetBrains Mono" panose="020B0509020102050004" pitchFamily="49" charset="0"/>
              </a:rPr>
              <a:t>loadPaperNet</a:t>
            </a:r>
            <a:endParaRPr lang="en-US" altLang="zh-CN" sz="1000" dirty="0">
              <a:solidFill>
                <a:srgbClr val="CCCCCC"/>
              </a:solidFill>
              <a:latin typeface="JetBrains Mono" panose="020B0509020102050004" pitchFamily="49" charset="0"/>
            </a:endParaRPr>
          </a:p>
        </p:txBody>
      </p:sp>
      <p:pic>
        <p:nvPicPr>
          <p:cNvPr id="209" name="图片 2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5" y="5094338"/>
            <a:ext cx="317740" cy="3177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985" y="3906948"/>
            <a:ext cx="4038239" cy="424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49" y="93980"/>
            <a:ext cx="11072703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Physical Intuition</a:t>
            </a:r>
            <a:endParaRPr dirty="0"/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CD84A05E-C88D-4D03-B6B7-A93B216BF6D9}" type="slidenum">
              <a:rPr lang="en-US" sz="1200" smtClean="0">
                <a:solidFill>
                  <a:schemeClr val="bg1"/>
                </a:solidFill>
              </a:rPr>
              <a:t>16</a:t>
            </a:fld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04C900-F17A-BD45-0486-8DC560ADC427}"/>
                  </a:ext>
                </a:extLst>
              </p:cNvPr>
              <p:cNvSpPr txBox="1"/>
              <p:nvPr/>
            </p:nvSpPr>
            <p:spPr>
              <a:xfrm>
                <a:off x="1013472" y="4884105"/>
                <a:ext cx="9242573" cy="402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b="1" i="1" dirty="0">
                    <a:latin typeface="Cambria Math" panose="02040503050406030204" pitchFamily="18" charset="0"/>
                  </a:rPr>
                  <a:t>CIPS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=(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𝑺𝒄𝒐𝒓𝒆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𝒇𝒓𝒆𝒒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zh-CN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𝑺𝒄𝒐𝒓𝒆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𝒄𝒕𝒙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𝒊𝒏𝒆𝒓𝒕𝒊𝒂𝒍</m:t>
                        </m:r>
                      </m:sub>
                    </m:sSub>
                    <m:r>
                      <a:rPr lang="zh-CN" altLang="zh-CN" sz="2400" b="1" i="1" dirty="0">
                        <a:latin typeface="Cambria Math" panose="02040503050406030204" pitchFamily="18" charset="0"/>
                        <a:ea typeface="Google Sans Text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2400" b="1" dirty="0">
                        <a:latin typeface="Cambria Math" panose="02040503050406030204" pitchFamily="18" charset="0"/>
                        <a:ea typeface="Google Sans Text"/>
                      </a:rPr>
                      <m:t>   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Inertial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Call</m:t>
                    </m:r>
                  </m:oMath>
                </a14:m>
                <a:endParaRPr lang="zh-CN" altLang="en-US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04C900-F17A-BD45-0486-8DC560ADC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72" y="4884105"/>
                <a:ext cx="9242573" cy="402226"/>
              </a:xfrm>
              <a:prstGeom prst="rect">
                <a:avLst/>
              </a:prstGeom>
              <a:blipFill>
                <a:blip r:embed="rId3"/>
                <a:stretch>
                  <a:fillRect l="-1979" t="-24242" r="-528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DB7D355F-6219-6E86-4050-8178506E85D5}"/>
              </a:ext>
            </a:extLst>
          </p:cNvPr>
          <p:cNvGrpSpPr/>
          <p:nvPr/>
        </p:nvGrpSpPr>
        <p:grpSpPr>
          <a:xfrm>
            <a:off x="4045866" y="1833942"/>
            <a:ext cx="4739101" cy="1232857"/>
            <a:chOff x="933477" y="1549226"/>
            <a:chExt cx="4739101" cy="12328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6C0708-C85E-4E9F-B51C-A18E240772A4}"/>
                </a:ext>
              </a:extLst>
            </p:cNvPr>
            <p:cNvSpPr/>
            <p:nvPr/>
          </p:nvSpPr>
          <p:spPr>
            <a:xfrm>
              <a:off x="2414370" y="1741905"/>
              <a:ext cx="1226820" cy="8642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32BA073-6CB1-2C44-6C5B-2B21B545AF1A}"/>
                </a:ext>
              </a:extLst>
            </p:cNvPr>
            <p:cNvSpPr/>
            <p:nvPr/>
          </p:nvSpPr>
          <p:spPr>
            <a:xfrm>
              <a:off x="1394460" y="2609217"/>
              <a:ext cx="3208020" cy="577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8178352-6892-8418-B30B-B542C7BF3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560" y="2609217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B1D3861-DFBD-C8A3-5BA5-3293709B0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8000" y="2610000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2EC2C6A-FE0F-05E5-3691-7463BF80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000" y="2610000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B1114D-898F-F69F-440B-27199D4EC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4000" y="2609216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FC3B6F6-715B-95A1-1C05-3A03AB25D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6930" y="2608715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E85633-5732-EEA5-151F-362153E1AF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370" y="260949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8310F50-DB5C-C57E-6EC1-A909D4363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370" y="260949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4DD35DA-2CF9-9525-3CCB-AC0CE5C0F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370" y="2608714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022F286-A69E-1EB4-B72D-3AE3CD478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8930" y="2607931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D5596D3-6BC8-AC95-087C-8C729925C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4370" y="2608714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FF9416D-379C-D0A4-C203-8B19B7727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2370" y="2608714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BA55970-68E0-FF3C-8E6F-2C595E44D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0370" y="2607930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DBF2B14-7A3E-B3DF-DA58-E395AB975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3300" y="2607429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02DC67D-92F9-1C46-7742-086F8003E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8740" y="2608212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3A6823C-2B24-2305-33A0-BB958706E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6740" y="2608212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997B89C-2B93-0D63-ADEB-940BE4C45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4740" y="260742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2C63556-B4E3-D292-A629-F2C61045F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5810" y="2607930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D573710-4895-0AE4-0B1E-1529CC07E6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8740" y="2607429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69C5C7A-04E4-5169-92E3-5327414A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4180" y="2608212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F19F04D-A004-C75A-7698-BA7C530E2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2180" y="2608212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3F15260-F0DB-88BC-7B20-21841C888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180" y="260742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5F7A800-BCD5-9A15-BE28-5B66BCD2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0740" y="2606645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41DFBC6-2D65-DD7E-2A68-4D27A5582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6180" y="260742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20CB0F7-D52E-840B-4911-FCA038753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4180" y="2607428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1847813-1D95-4905-EAF1-325FA4090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2180" y="2606644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D206468-06F6-3C75-91ED-780DE79E2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5110" y="2606143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655D380-C336-BEF6-40CD-2F62A4AD7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550" y="2606926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D4A19C3-392A-900A-7A58-E0C29DF77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550" y="2606926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51DE7F7-CB93-84FB-45C6-50BEBE657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6550" y="2606142"/>
              <a:ext cx="99060" cy="172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BC4D07EF-97E7-1D59-7305-14E0DEC73FF7}"/>
                </a:ext>
              </a:extLst>
            </p:cNvPr>
            <p:cNvSpPr/>
            <p:nvPr/>
          </p:nvSpPr>
          <p:spPr>
            <a:xfrm>
              <a:off x="3134505" y="2048311"/>
              <a:ext cx="1838730" cy="311549"/>
            </a:xfrm>
            <a:prstGeom prst="rightArrow">
              <a:avLst>
                <a:gd name="adj1" fmla="val 30433"/>
                <a:gd name="adj2" fmla="val 96471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7AAE97F4-842A-1A48-6CE8-DC50771649CF}"/>
                </a:ext>
              </a:extLst>
            </p:cNvPr>
            <p:cNvSpPr/>
            <p:nvPr/>
          </p:nvSpPr>
          <p:spPr>
            <a:xfrm>
              <a:off x="3137055" y="2093709"/>
              <a:ext cx="1368600" cy="220752"/>
            </a:xfrm>
            <a:prstGeom prst="rightArrow">
              <a:avLst>
                <a:gd name="adj1" fmla="val 29672"/>
                <a:gd name="adj2" fmla="val 10141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B7ABDCB8-0B8B-7006-4144-DAB259AA70BB}"/>
                </a:ext>
              </a:extLst>
            </p:cNvPr>
            <p:cNvSpPr/>
            <p:nvPr/>
          </p:nvSpPr>
          <p:spPr>
            <a:xfrm rot="10800000">
              <a:off x="1185630" y="2048311"/>
              <a:ext cx="1838730" cy="311549"/>
            </a:xfrm>
            <a:prstGeom prst="rightArrow">
              <a:avLst>
                <a:gd name="adj1" fmla="val 30433"/>
                <a:gd name="adj2" fmla="val 964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3C6454E-D33B-A113-CED5-FFB2BD843186}"/>
                    </a:ext>
                  </a:extLst>
                </p:cNvPr>
                <p:cNvSpPr txBox="1"/>
                <p:nvPr/>
              </p:nvSpPr>
              <p:spPr>
                <a:xfrm>
                  <a:off x="933477" y="1692310"/>
                  <a:ext cx="6472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𝑠𝑡𝑎𝑡𝑖𝑐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3C6454E-D33B-A113-CED5-FFB2BD843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77" y="1692310"/>
                  <a:ext cx="64729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264" t="-2174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8D8DC9-A6B0-A6D2-6798-090E7D432D68}"/>
                    </a:ext>
                  </a:extLst>
                </p:cNvPr>
                <p:cNvSpPr txBox="1"/>
                <p:nvPr/>
              </p:nvSpPr>
              <p:spPr>
                <a:xfrm>
                  <a:off x="3657570" y="1549226"/>
                  <a:ext cx="13111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65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6598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65980"/>
                                </a:solidFill>
                                <a:latin typeface="Cambria Math" panose="02040503050406030204" pitchFamily="18" charset="0"/>
                              </a:rPr>
                              <m:t>𝒆𝒏𝒗𝒊𝒓𝒐𝒏𝒎𝒆𝒏𝒕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6598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8D8DC9-A6B0-A6D2-6798-090E7D432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570" y="1549226"/>
                  <a:ext cx="131119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72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ACCCBCF-6884-A170-B683-BBF0FF6447E8}"/>
                    </a:ext>
                  </a:extLst>
                </p:cNvPr>
                <p:cNvSpPr txBox="1"/>
                <p:nvPr/>
              </p:nvSpPr>
              <p:spPr>
                <a:xfrm>
                  <a:off x="4505655" y="2291369"/>
                  <a:ext cx="11669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38572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385723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385723"/>
                                </a:solidFill>
                                <a:latin typeface="Cambria Math" panose="02040503050406030204" pitchFamily="18" charset="0"/>
                              </a:rPr>
                              <m:t>𝒎𝒐𝒎𝒆𝒏𝒕𝒖𝒎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385723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ACCCBCF-6884-A170-B683-BBF0FF644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655" y="2291369"/>
                  <a:ext cx="11669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188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F385EF6-4211-AB47-E200-BD0E90F698D4}"/>
                  </a:ext>
                </a:extLst>
              </p:cNvPr>
              <p:cNvSpPr txBox="1"/>
              <p:nvPr/>
            </p:nvSpPr>
            <p:spPr>
              <a:xfrm>
                <a:off x="1468281" y="3519749"/>
                <a:ext cx="98179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𝑭</m:t>
                          </m:r>
                        </m:e>
                        <m:sub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𝒕𝒐𝒕𝒂𝒍</m:t>
                          </m:r>
                        </m:sub>
                      </m:sSub>
                      <m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  <m:t>𝒆𝒏𝒗𝒊𝒓𝒐𝒏𝒎𝒆𝒏𝒕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  <m:t>𝒎𝒐𝒎𝒆𝒏𝒕𝒖𝒎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38572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zh-CN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&gt;</m:t>
                      </m:r>
                      <m:sSub>
                        <m:sSubPr>
                          <m:ctrlP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𝒇</m:t>
                          </m:r>
                        </m:e>
                        <m:sub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𝒔𝒕𝒂𝒕𝒊𝒄</m:t>
                          </m:r>
                        </m:sub>
                      </m:sSub>
                      <m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   </m:t>
                      </m:r>
                      <m:r>
                        <a:rPr kumimoji="0" lang="zh-CN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⇒</m:t>
                      </m:r>
                      <m:r>
                        <m:rPr>
                          <m:nor/>
                        </m:rP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Inertial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Motion</m:t>
                      </m:r>
                    </m:oMath>
                  </m:oMathPara>
                </a14:m>
                <a:endParaRPr kumimoji="0" lang="zh-CN" altLang="zh-CN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Google Sans Text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F385EF6-4211-AB47-E200-BD0E90F6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281" y="3519749"/>
                <a:ext cx="9817955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29B342-10CB-E69F-2603-ACE64BD22624}"/>
                  </a:ext>
                </a:extLst>
              </p:cNvPr>
              <p:cNvSpPr txBox="1"/>
              <p:nvPr/>
            </p:nvSpPr>
            <p:spPr>
              <a:xfrm>
                <a:off x="1013471" y="5511659"/>
                <a:ext cx="9242573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b="1" i="1" dirty="0">
                    <a:latin typeface="Cambria Math" panose="02040503050406030204" pitchFamily="18" charset="0"/>
                  </a:rPr>
                  <a:t>CIPS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𝑺𝒄𝒐𝒓𝒆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𝒇𝒓𝒆𝒒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𝒄𝒐𝒓𝒆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𝒕𝒙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𝒊𝒏𝒆𝒓𝒕𝒊𝒂𝒍</m:t>
                        </m:r>
                      </m:sub>
                    </m:sSub>
                    <m:r>
                      <a:rPr lang="zh-CN" altLang="zh-CN" sz="2400" b="1" i="1" dirty="0">
                        <a:latin typeface="Cambria Math" panose="02040503050406030204" pitchFamily="18" charset="0"/>
                        <a:ea typeface="Google Sans Text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   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LLM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1" i="0" dirty="0" smtClean="0">
                        <a:latin typeface="Cambria Math" panose="02040503050406030204" pitchFamily="18" charset="0"/>
                        <a:ea typeface="Google Sans Text"/>
                      </a:rPr>
                      <m:t>Call</m:t>
                    </m:r>
                  </m:oMath>
                </a14:m>
                <a:endParaRPr lang="zh-CN" altLang="en-US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229B342-10CB-E69F-2603-ACE64BD2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71" y="5511659"/>
                <a:ext cx="9242573" cy="404341"/>
              </a:xfrm>
              <a:prstGeom prst="rect">
                <a:avLst/>
              </a:prstGeom>
              <a:blipFill>
                <a:blip r:embed="rId8"/>
                <a:stretch>
                  <a:fillRect l="-1979" t="-24242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415966D-97D4-A517-EFC3-38713F90D0B6}"/>
                  </a:ext>
                </a:extLst>
              </p:cNvPr>
              <p:cNvSpPr txBox="1"/>
              <p:nvPr/>
            </p:nvSpPr>
            <p:spPr>
              <a:xfrm>
                <a:off x="2013515" y="4075348"/>
                <a:ext cx="9929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𝑭</m:t>
                          </m:r>
                        </m:e>
                        <m:sub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𝒕𝒐𝒕𝒂𝒍</m:t>
                          </m:r>
                        </m:sub>
                      </m:sSub>
                      <m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65980"/>
                              </a:solidFill>
                              <a:latin typeface="Cambria Math" panose="02040503050406030204" pitchFamily="18" charset="0"/>
                            </a:rPr>
                            <m:t>𝒆𝒏𝒗𝒊𝒓𝒐𝒏𝒎𝒆𝒏𝒕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385723"/>
                              </a:solidFill>
                              <a:latin typeface="Cambria Math" panose="02040503050406030204" pitchFamily="18" charset="0"/>
                            </a:rPr>
                            <m:t>𝒎𝒐𝒎𝒆𝒏𝒕𝒖𝒎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38572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</m:ctrlPr>
                        </m:sSubPr>
                        <m:e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𝒇</m:t>
                          </m:r>
                        </m:e>
                        <m:sub>
                          <m:r>
                            <a:rPr kumimoji="0" lang="zh-CN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Google Sans Text"/>
                            </a:rPr>
                            <m:t>𝒔𝒕𝒂𝒕𝒊𝒄</m:t>
                          </m:r>
                        </m:sub>
                      </m:sSub>
                      <m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   </m:t>
                      </m:r>
                      <m:r>
                        <a:rPr kumimoji="0" lang="zh-CN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⇒</m:t>
                      </m:r>
                      <m:r>
                        <m:rPr>
                          <m:nor/>
                        </m:rP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Google Sans Text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External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Force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dirty="0">
                          <a:latin typeface="Cambria Math" panose="02040503050406030204" pitchFamily="18" charset="0"/>
                          <a:ea typeface="Google Sans Text"/>
                        </a:rPr>
                        <m:t>Required</m:t>
                      </m:r>
                    </m:oMath>
                  </m:oMathPara>
                </a14:m>
                <a:endParaRPr kumimoji="0" lang="zh-CN" altLang="zh-CN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Google Sans Text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415966D-97D4-A517-EFC3-38713F90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15" y="4075348"/>
                <a:ext cx="9929167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D17853A3-D26D-ACBD-7F93-32A29A64DE7C}"/>
              </a:ext>
            </a:extLst>
          </p:cNvPr>
          <p:cNvSpPr txBox="1"/>
          <p:nvPr/>
        </p:nvSpPr>
        <p:spPr>
          <a:xfrm>
            <a:off x="952458" y="1003282"/>
            <a:ext cx="10876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let the block slide?   From Momentum to Decision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3230C7-4335-1B51-B04C-7843540AC84A}"/>
                  </a:ext>
                </a:extLst>
              </p:cNvPr>
              <p:cNvSpPr txBox="1"/>
              <p:nvPr/>
            </p:nvSpPr>
            <p:spPr>
              <a:xfrm>
                <a:off x="3975480" y="2745574"/>
                <a:ext cx="493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3230C7-4335-1B51-B04C-7843540AC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80" y="2745574"/>
                <a:ext cx="493981" cy="369332"/>
              </a:xfrm>
              <a:prstGeom prst="rect">
                <a:avLst/>
              </a:prstGeom>
              <a:blipFill>
                <a:blip r:embed="rId10"/>
                <a:stretch>
                  <a:fillRect t="-9836" r="-14815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7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Parameter Filling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6176F21-4D5A-4C84-A465-E3760FF3D8AF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47" y="3811670"/>
            <a:ext cx="716502" cy="716502"/>
          </a:xfrm>
          <a:prstGeom prst="rect">
            <a:avLst/>
          </a:prstGeom>
        </p:spPr>
      </p:pic>
      <p:sp>
        <p:nvSpPr>
          <p:cNvPr id="51" name="椭圆 50"/>
          <p:cNvSpPr/>
          <p:nvPr/>
        </p:nvSpPr>
        <p:spPr>
          <a:xfrm>
            <a:off x="8095474" y="3123415"/>
            <a:ext cx="152669" cy="1501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7776593" y="2974758"/>
            <a:ext cx="221132" cy="2276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500362" y="3067881"/>
            <a:ext cx="152669" cy="1695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664837" y="2620938"/>
            <a:ext cx="142193" cy="1472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8821465" y="2721711"/>
            <a:ext cx="221132" cy="2276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10694564" y="2608233"/>
            <a:ext cx="221132" cy="2276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9269729" y="4556582"/>
            <a:ext cx="221132" cy="2276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连接符: 曲线 57"/>
          <p:cNvCxnSpPr>
            <a:stCxn id="52" idx="0"/>
            <a:endCxn id="55" idx="1"/>
          </p:cNvCxnSpPr>
          <p:nvPr/>
        </p:nvCxnSpPr>
        <p:spPr>
          <a:xfrm rot="5400000" flipH="1" flipV="1">
            <a:off x="8284708" y="2438001"/>
            <a:ext cx="139209" cy="93430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/>
          <p:cNvCxnSpPr>
            <a:stCxn id="55" idx="3"/>
            <a:endCxn id="56" idx="1"/>
          </p:cNvCxnSpPr>
          <p:nvPr/>
        </p:nvCxnSpPr>
        <p:spPr>
          <a:xfrm flipV="1">
            <a:off x="9042597" y="2722073"/>
            <a:ext cx="1651967" cy="1134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曲线 59"/>
          <p:cNvCxnSpPr>
            <a:stCxn id="56" idx="2"/>
            <a:endCxn id="57" idx="0"/>
          </p:cNvCxnSpPr>
          <p:nvPr/>
        </p:nvCxnSpPr>
        <p:spPr>
          <a:xfrm rot="5400000">
            <a:off x="9232378" y="2983830"/>
            <a:ext cx="1720670" cy="14248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9065963" y="2498563"/>
            <a:ext cx="142193" cy="14720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063632" y="2615420"/>
            <a:ext cx="152669" cy="15012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222094" y="2544435"/>
            <a:ext cx="142193" cy="14720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8879232" y="4506187"/>
            <a:ext cx="152669" cy="150120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9563090" y="4430796"/>
            <a:ext cx="152669" cy="150120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7335308" y="2455911"/>
            <a:ext cx="1112146" cy="1058763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8581594" y="2169886"/>
            <a:ext cx="1214984" cy="1103649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045328" y="2180585"/>
            <a:ext cx="1365572" cy="1105443"/>
          </a:xfrm>
          <a:prstGeom prst="ellipse">
            <a:avLst/>
          </a:prstGeom>
          <a:noFill/>
          <a:ln w="3175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8712429" y="4162313"/>
            <a:ext cx="1505526" cy="945701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0601737" y="4212372"/>
            <a:ext cx="142193" cy="1472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连接符: 曲线 134"/>
          <p:cNvCxnSpPr>
            <a:stCxn id="134" idx="4"/>
            <a:endCxn id="129" idx="6"/>
          </p:cNvCxnSpPr>
          <p:nvPr/>
        </p:nvCxnSpPr>
        <p:spPr>
          <a:xfrm rot="5400000">
            <a:off x="10121160" y="3954181"/>
            <a:ext cx="146275" cy="9570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7" name="对话气泡: 圆角矩形 136"/>
          <p:cNvSpPr/>
          <p:nvPr/>
        </p:nvSpPr>
        <p:spPr>
          <a:xfrm>
            <a:off x="10397309" y="3622221"/>
            <a:ext cx="1154602" cy="425070"/>
          </a:xfrm>
          <a:prstGeom prst="wedgeRoundRectCallou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Out-of-chain param node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9750738" y="4193482"/>
            <a:ext cx="985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node_name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9770821" y="1586791"/>
            <a:ext cx="1729856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authorNodeCheck</a:t>
            </a:r>
            <a:endParaRPr lang="en-US" altLang="zh-CN" sz="1000" dirty="0">
              <a:solidFill>
                <a:srgbClr val="CC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352619" y="1762581"/>
            <a:ext cx="1614988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loadAuthorNet</a:t>
            </a:r>
            <a:endParaRPr lang="en-US" altLang="zh-CN" sz="1000" dirty="0">
              <a:solidFill>
                <a:srgbClr val="CC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8957407" y="5146263"/>
            <a:ext cx="1678342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-US" altLang="zh-CN" sz="1000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neighbourCheck</a:t>
            </a:r>
            <a:endParaRPr lang="en-US" altLang="zh-CN" sz="1000" dirty="0">
              <a:solidFill>
                <a:srgbClr val="CC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 flipH="1">
            <a:off x="8172494" y="4747623"/>
            <a:ext cx="1180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graph_name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" name="连接符: 曲线 142"/>
          <p:cNvCxnSpPr>
            <a:stCxn id="61" idx="5"/>
            <a:endCxn id="128" idx="1"/>
          </p:cNvCxnSpPr>
          <p:nvPr/>
        </p:nvCxnSpPr>
        <p:spPr>
          <a:xfrm rot="5400000">
            <a:off x="8092482" y="3433322"/>
            <a:ext cx="1903958" cy="2857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 flipH="1">
            <a:off x="10694564" y="2320392"/>
            <a:ext cx="1216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author_name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5" name="连接符: 曲线 144"/>
          <p:cNvCxnSpPr>
            <a:stCxn id="63" idx="4"/>
            <a:endCxn id="129" idx="7"/>
          </p:cNvCxnSpPr>
          <p:nvPr/>
        </p:nvCxnSpPr>
        <p:spPr>
          <a:xfrm rot="5400000">
            <a:off x="9112728" y="3272317"/>
            <a:ext cx="1761137" cy="5997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 flipH="1">
            <a:off x="9874719" y="2270141"/>
            <a:ext cx="926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node_id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 flipH="1">
            <a:off x="8698617" y="2330702"/>
            <a:ext cx="1180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graph_name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14350" y="1198032"/>
            <a:ext cx="537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Progressive Filling Strategy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514653" y="4101879"/>
            <a:ext cx="6438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Fill from Environmental Context / Predefined States</a:t>
            </a:r>
            <a:endParaRPr lang="zh-CN" altLang="en-US" b="1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22499" y="1996131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Fill from Parameter Dependency Edges in TIG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100" y="2493628"/>
            <a:ext cx="5807237" cy="15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Backtrack from the target tool's input parameters.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Identify source parameters from previous tools in the execution history (prioritizing current chain).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1990" y="4495534"/>
            <a:ext cx="496903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parameters depend on the agent's state or environment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Handled by a dataset-specific "Adaptor" module for flexibility.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7114312" y="1463313"/>
            <a:ext cx="4655845" cy="4322126"/>
          </a:xfrm>
          <a:prstGeom prst="roundRect">
            <a:avLst>
              <a:gd name="adj" fmla="val 6640"/>
            </a:avLst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Fault Tolerance Mechanism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A26A6F0-B4DE-4924-8568-F93623D5C871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Methodology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6427" y="1212143"/>
            <a:ext cx="5954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Level 1: Inherent Fallback Mechanism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2646" y="1751704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Trigger Conditions for Aborting the Inertial Call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47073" y="2297322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Low confidence score ( </a:t>
            </a:r>
            <a:r>
              <a:rPr lang="en-US" altLang="zh-CN" b="1" i="1" dirty="0">
                <a:latin typeface="Cambria Math" panose="02040503050406030204" pitchFamily="18" charset="0"/>
              </a:rPr>
              <a:t>CIPS &lt; θ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2910" y="2616711"/>
            <a:ext cx="40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Incomplete parameter filling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427" y="4810872"/>
            <a:ext cx="7095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Level 3: Pre-configured Recovery Pathway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99225" y="1212573"/>
            <a:ext cx="6097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Revert to LLM Inference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99224" y="4892840"/>
            <a:ext cx="3759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Force Re-orientation Action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427" y="3111725"/>
            <a:ext cx="6737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Level 2: Rate Limiting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19326" y="3657343"/>
            <a:ext cx="281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No Consecutive Calls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12646" y="4140187"/>
            <a:ext cx="365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Global Usage Cap (&lt;30%)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99225" y="3158514"/>
            <a:ext cx="257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Bypass inertial call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2646" y="5424596"/>
            <a:ext cx="682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Detect pattern of consecutive failures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箭头: 右 26"/>
          <p:cNvSpPr/>
          <p:nvPr/>
        </p:nvSpPr>
        <p:spPr>
          <a:xfrm>
            <a:off x="7578547" y="1184911"/>
            <a:ext cx="431317" cy="5003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7578546" y="3101095"/>
            <a:ext cx="431317" cy="5003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/>
          <p:cNvSpPr/>
          <p:nvPr/>
        </p:nvSpPr>
        <p:spPr>
          <a:xfrm>
            <a:off x="7578545" y="4847821"/>
            <a:ext cx="431317" cy="5003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Experiment Setting Up</a:t>
            </a:r>
            <a:endParaRPr dirty="0"/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FE4AD9C-543D-412E-89E6-3DF5FFE03306}" type="slidenum">
              <a:rPr lang="en-US" sz="1200" smtClean="0">
                <a:solidFill>
                  <a:schemeClr val="bg1"/>
                </a:solidFill>
              </a:rPr>
              <a:t>19</a:t>
            </a:fld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515" y="1260619"/>
            <a:ext cx="10710334" cy="474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Datasets</a:t>
            </a:r>
            <a:r>
              <a:rPr lang="zh-CN" altLang="en-US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Based on </a:t>
            </a:r>
            <a:r>
              <a:rPr lang="en-US" altLang="zh-CN" sz="2000" b="1" i="0" dirty="0" err="1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AgentBoard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AlfWorld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Text-based interactive home environment (e.g., "put a clean mug in coffee machine").</a:t>
            </a:r>
          </a:p>
          <a:p>
            <a:pPr marL="742950" lvl="1" indent="-285750" algn="l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Simulates scientific experiments (e.g., "find animal with longest life span").</a:t>
            </a:r>
          </a:p>
          <a:p>
            <a:pPr marL="742950" lvl="1" indent="-285750" algn="l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ToolQuery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-Academic: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Academic database queries via predefined APIs.</a:t>
            </a:r>
          </a:p>
          <a:p>
            <a:pPr marL="742950" lvl="1" indent="-285750" algn="l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Baselines:</a:t>
            </a: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b="1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b="1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Reflexion</a:t>
            </a:r>
            <a:endParaRPr lang="en-US" altLang="zh-CN" b="1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 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integrate </a:t>
            </a:r>
            <a:r>
              <a:rPr lang="en-US" altLang="zh-CN" b="1" i="0" dirty="0" err="1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AutoTool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with baselines</a:t>
            </a:r>
            <a:r>
              <a:rPr lang="en-US" altLang="zh-CN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 compare their performance and efficiency.</a:t>
            </a:r>
          </a:p>
          <a:p>
            <a:pPr>
              <a:lnSpc>
                <a:spcPct val="110000"/>
              </a:lnSpc>
              <a:spcAft>
                <a:spcPts val="225"/>
              </a:spcAft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algn="l">
              <a:lnSpc>
                <a:spcPct val="110000"/>
              </a:lnSpc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Core Metrics: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Performance: </a:t>
            </a:r>
            <a:r>
              <a:rPr lang="en-US" altLang="zh-CN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Progress Rate (PR)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Task completion accuracy.</a:t>
            </a:r>
          </a:p>
          <a:p>
            <a:pPr marL="742950" lvl="1" indent="-285750" algn="l">
              <a:lnSpc>
                <a:spcPct val="11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Efficiency: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lvl="1" algn="l">
              <a:lnSpc>
                <a:spcPct val="110000"/>
              </a:lnSpc>
              <a:spcAft>
                <a:spcPts val="225"/>
              </a:spcAft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  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Average LLM Calls: measure time consumption</a:t>
            </a:r>
          </a:p>
          <a:p>
            <a:pPr lvl="1">
              <a:lnSpc>
                <a:spcPct val="110000"/>
              </a:lnSpc>
              <a:spcAft>
                <a:spcPts val="225"/>
              </a:spcAft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   Average Token Consumption: measure token consumption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From LLMs to</a:t>
            </a:r>
            <a:r>
              <a:rPr lang="zh-CN" altLang="en-US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Agents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2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89" y="2198985"/>
            <a:ext cx="911770" cy="864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92" y="4218438"/>
            <a:ext cx="911770" cy="8642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2425" y="1323076"/>
            <a:ext cx="62084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LLMs show explosive growth in capabilities: </a:t>
            </a:r>
          </a:p>
          <a:p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understanding, reasoning, complex task automation …</a:t>
            </a:r>
          </a:p>
        </p:txBody>
      </p:sp>
      <p:sp>
        <p:nvSpPr>
          <p:cNvPr id="8" name="箭头: 虚尾 7"/>
          <p:cNvSpPr/>
          <p:nvPr/>
        </p:nvSpPr>
        <p:spPr>
          <a:xfrm rot="5400000">
            <a:off x="2731055" y="3242216"/>
            <a:ext cx="864237" cy="560157"/>
          </a:xfrm>
          <a:prstGeom prst="stripedRightArrow">
            <a:avLst>
              <a:gd name="adj1" fmla="val 40032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2638" y="4298709"/>
            <a:ext cx="1319249" cy="783966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endParaRPr lang="zh-CN" altLang="en-US" sz="1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08781" y="4298612"/>
            <a:ext cx="1319249" cy="783966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endParaRPr lang="zh-CN" altLang="en-US" sz="1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03550" y="5354706"/>
            <a:ext cx="1319249" cy="783966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Tools/Action</a:t>
            </a:r>
            <a:endParaRPr lang="zh-CN" altLang="en-US" sz="1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859" y="2092517"/>
            <a:ext cx="4365701" cy="12014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88" y="3238043"/>
            <a:ext cx="4274541" cy="15113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37" y="1166111"/>
            <a:ext cx="4438290" cy="103287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757" y="4696002"/>
            <a:ext cx="4208691" cy="157234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7392140" y="5900886"/>
            <a:ext cx="509393" cy="30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390145" y="2849683"/>
            <a:ext cx="652802" cy="388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10960" y="4445474"/>
            <a:ext cx="655819" cy="30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113078" y="1492073"/>
            <a:ext cx="446729" cy="303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817" y="4028562"/>
            <a:ext cx="5004769" cy="22888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935865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Different Frameworks and Models </a:t>
            </a:r>
            <a:endParaRPr sz="3200" b="1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E67362C7-EE4D-46FD-B39D-835AA06973A7}" type="slidenum">
              <a:rPr lang="en-US" sz="1200" smtClean="0">
                <a:solidFill>
                  <a:schemeClr val="bg1"/>
                </a:solidFill>
              </a:rPr>
              <a:t>20</a:t>
            </a:fld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82" y="4156278"/>
            <a:ext cx="5868100" cy="18777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837" y="2118882"/>
            <a:ext cx="5049462" cy="387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25"/>
              </a:spcAft>
            </a:pPr>
            <a:r>
              <a:rPr lang="en-US" altLang="zh-CN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</a:p>
          <a:p>
            <a:pPr algn="l">
              <a:lnSpc>
                <a:spcPct val="150000"/>
              </a:lnSpc>
              <a:spcAft>
                <a:spcPts val="225"/>
              </a:spcAft>
            </a:pPr>
            <a:endParaRPr lang="en-US" altLang="zh-CN" sz="1050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Reduces 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 calls by ~20% ± 5%</a:t>
            </a: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Reduces 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total token consumption by ~25% ± 15%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Maintains competitive Progress Rates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compared to baselines.</a:t>
            </a: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Demonstrates considerable robustness </a:t>
            </a:r>
            <a:r>
              <a:rPr lang="en-US" altLang="zh-CN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across different models</a:t>
            </a:r>
            <a:r>
              <a:rPr lang="en-US" altLang="zh-CN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570" y="2022779"/>
            <a:ext cx="6895795" cy="20947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DF6E8A-7763-45DC-E5AF-958B7DBB6E44}"/>
              </a:ext>
            </a:extLst>
          </p:cNvPr>
          <p:cNvSpPr txBox="1"/>
          <p:nvPr/>
        </p:nvSpPr>
        <p:spPr>
          <a:xfrm>
            <a:off x="681068" y="1096824"/>
            <a:ext cx="10992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experiments are conducted in a pure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cold-start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setting. The core graph is built online from scratch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without any prior trajectories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ensuring fairness across comparisons.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Overhead Analysis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5C44A35-558C-42CE-8492-5DC047DD70F4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39272"/>
            <a:ext cx="5943665" cy="17443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677980"/>
            <a:ext cx="6196839" cy="17895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100" y="1455961"/>
            <a:ext cx="4648200" cy="385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altLang="zh-CN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endParaRPr lang="en-US" altLang="zh-CN" sz="1050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zh-CN" altLang="en-US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main overhead comes from </a:t>
            </a:r>
            <a:r>
              <a:rPr lang="zh-CN" altLang="en-US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embedding</a:t>
            </a:r>
            <a:r>
              <a:rPr lang="zh-CN" altLang="en-US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zh-CN" altLang="en-US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 similarity calculation</a:t>
            </a:r>
            <a:r>
              <a:rPr lang="zh-CN" altLang="en-US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zh-CN" altLang="en-US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overhead from other components is</a:t>
            </a:r>
            <a:r>
              <a:rPr lang="zh-CN" altLang="en-US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negligible.</a:t>
            </a:r>
            <a:endParaRPr lang="en-US" altLang="zh-CN" b="1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225"/>
              </a:spcAft>
              <a:buFontTx/>
              <a:buChar char="-"/>
            </a:pP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overhead is about </a:t>
            </a:r>
            <a:r>
              <a:rPr lang="en-US" altLang="zh-CN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2.8% ± 1.5% </a:t>
            </a:r>
            <a:r>
              <a:rPr lang="en-US" altLang="zh-CN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task execution time.</a:t>
            </a:r>
            <a:endParaRPr lang="zh-CN" altLang="en-US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Dynamic Analysis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82663EA-8F15-49FC-9745-2FCC491090E6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86365"/>
            <a:ext cx="12192000" cy="360017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1519" y="4328808"/>
            <a:ext cx="6097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Observations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7590" y="4919865"/>
            <a:ext cx="10807002" cy="1349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After an initial adaptation phase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(approx. 80 tasks)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performance trend stabilizes and remains comparable to the baseline.</a:t>
            </a:r>
          </a:p>
          <a:p>
            <a:pPr>
              <a:lnSpc>
                <a:spcPts val="25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fficiency gap widens over time as the Tool Inertia Graph is continuously refined with more execution trajectories.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Failure Case Analysis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06844FD9-BBC4-4CBE-B0B9-3FED6E87EF0D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pic>
        <p:nvPicPr>
          <p:cNvPr id="12" name="图片 11" descr="图片包含 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59" y="1092836"/>
            <a:ext cx="6490609" cy="360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20644" y="4668700"/>
            <a:ext cx="8950074" cy="1399179"/>
            <a:chOff x="-984448" y="4754437"/>
            <a:chExt cx="8950074" cy="1399179"/>
          </a:xfrm>
        </p:grpSpPr>
        <p:sp>
          <p:nvSpPr>
            <p:cNvPr id="20" name="文本框 19"/>
            <p:cNvSpPr txBox="1"/>
            <p:nvPr/>
          </p:nvSpPr>
          <p:spPr>
            <a:xfrm>
              <a:off x="-984448" y="4754437"/>
              <a:ext cx="8950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rgbClr val="000000"/>
                  </a:solidFill>
                  <a:latin typeface="NimbusRomNo9L-Medi"/>
                </a:rPr>
                <a:t>Scenario 1: Parameter Filling with Incorrect Context</a:t>
              </a:r>
              <a:endParaRPr lang="zh-CN" altLang="en-US" sz="3200" b="1" dirty="0">
                <a:solidFill>
                  <a:srgbClr val="000000"/>
                </a:solidFill>
                <a:latin typeface="NimbusRomNo9L-Medi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29552" y="5314929"/>
              <a:ext cx="4722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Scenario 2: Inertia-Induced Redundant Actions</a:t>
              </a:r>
              <a:endParaRPr lang="zh-CN" altLang="en-US" b="1" dirty="0">
                <a:solidFill>
                  <a:srgbClr val="000000"/>
                </a:solidFill>
                <a:latin typeface="NimbusRomNo9L-Medi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1386" y="5784284"/>
              <a:ext cx="52567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Scenario 3: Overgeneralization of Tool Usage Patterns</a:t>
              </a:r>
              <a:endParaRPr lang="zh-CN" altLang="en-US" b="1" dirty="0">
                <a:solidFill>
                  <a:srgbClr val="000000"/>
                </a:solidFill>
                <a:latin typeface="NimbusRomNo9L-Med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Failure Case Analysis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761E6590-D98B-4B9C-AA5E-B8787926CC0E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065798" y="4692525"/>
            <a:ext cx="8059768" cy="1402899"/>
            <a:chOff x="-539294" y="4742934"/>
            <a:chExt cx="8059768" cy="1402899"/>
          </a:xfrm>
        </p:grpSpPr>
        <p:sp>
          <p:nvSpPr>
            <p:cNvPr id="3" name="文本框 2"/>
            <p:cNvSpPr txBox="1"/>
            <p:nvPr/>
          </p:nvSpPr>
          <p:spPr>
            <a:xfrm>
              <a:off x="929369" y="4742934"/>
              <a:ext cx="507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Scenario 1: Parameter Filling with Incorrect Context</a:t>
              </a:r>
              <a:endParaRPr lang="zh-CN" altLang="en-US" b="1" dirty="0">
                <a:solidFill>
                  <a:srgbClr val="000000"/>
                </a:solidFill>
                <a:latin typeface="NimbusRomNo9L-Med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-539294" y="5167815"/>
              <a:ext cx="8059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rgbClr val="000000"/>
                  </a:solidFill>
                  <a:effectLst/>
                  <a:latin typeface="NimbusRomNo9L-Medi"/>
                </a:rPr>
                <a:t>Scenario 2: Inertia-Induced Redundant Actions</a:t>
              </a:r>
              <a:endParaRPr lang="zh-CN" altLang="en-US" sz="32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0192" y="5776501"/>
              <a:ext cx="5316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000000"/>
                  </a:solidFill>
                  <a:effectLst/>
                  <a:latin typeface="NimbusRomNo9L-Medi"/>
                </a:rPr>
                <a:t>Scenario 3: Overgeneralization of Tool Usage Patterns</a:t>
              </a:r>
              <a:endParaRPr lang="zh-CN" altLang="en-US" dirty="0"/>
            </a:p>
          </p:txBody>
        </p:sp>
      </p:grpSp>
      <p:pic>
        <p:nvPicPr>
          <p:cNvPr id="4" name="图片 3" descr="图片包含 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00" y="1005008"/>
            <a:ext cx="6552974" cy="3563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2133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Failure Case Analysis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76F6F562-E617-45CB-9181-775AB04C726A}" type="slidenum">
              <a:rPr 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48892" y="4760992"/>
            <a:ext cx="9293578" cy="1542942"/>
            <a:chOff x="-1156200" y="4811401"/>
            <a:chExt cx="9293578" cy="1542942"/>
          </a:xfrm>
        </p:grpSpPr>
        <p:sp>
          <p:nvSpPr>
            <p:cNvPr id="3" name="文本框 2"/>
            <p:cNvSpPr txBox="1"/>
            <p:nvPr/>
          </p:nvSpPr>
          <p:spPr>
            <a:xfrm>
              <a:off x="919299" y="4811401"/>
              <a:ext cx="51425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Scenario 1: Parameter Filling with Incorrect Context</a:t>
              </a:r>
              <a:endParaRPr lang="zh-CN" altLang="en-US" b="1" dirty="0">
                <a:solidFill>
                  <a:srgbClr val="000000"/>
                </a:solidFill>
                <a:latin typeface="NimbusRomNo9L-Medi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29552" y="5284443"/>
              <a:ext cx="4722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Scenario 2: Inertia-Induced Redundant Actions</a:t>
              </a:r>
              <a:endParaRPr lang="zh-CN" altLang="en-US" b="1" dirty="0">
                <a:solidFill>
                  <a:srgbClr val="000000"/>
                </a:solidFill>
                <a:latin typeface="NimbusRomNo9L-Medi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-1156200" y="5769568"/>
              <a:ext cx="92935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rgbClr val="000000"/>
                  </a:solidFill>
                  <a:latin typeface="NimbusRomNo9L-Medi"/>
                </a:rPr>
                <a:t>Scenario 3: Overgeneralization of Tool Usage Patterns</a:t>
              </a:r>
              <a:endParaRPr lang="zh-CN" altLang="en-US" sz="3200" b="1" dirty="0">
                <a:solidFill>
                  <a:srgbClr val="000000"/>
                </a:solidFill>
                <a:latin typeface="NimbusRomNo9L-Medi"/>
              </a:endParaRPr>
            </a:p>
          </p:txBody>
        </p:sp>
      </p:grpSp>
      <p:pic>
        <p:nvPicPr>
          <p:cNvPr id="9" name="图片 8" descr="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043" y="1004400"/>
            <a:ext cx="635645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Summary</a:t>
            </a:r>
            <a:endParaRPr dirty="0"/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10266487-9077-49E3-86E9-06E012434B75}" type="slidenum">
              <a:rPr lang="en-US" sz="1200" smtClean="0">
                <a:solidFill>
                  <a:schemeClr val="bg1"/>
                </a:solidFill>
              </a:rPr>
              <a:t>26</a:t>
            </a:fld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Summary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7679" y="1137285"/>
            <a:ext cx="10779101" cy="477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</a:pPr>
            <a:r>
              <a:rPr lang="en-US" altLang="zh-CN" sz="2000" b="1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AutoTool</a:t>
            </a: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A </a:t>
            </a: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Graph-based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efficient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 selection strategy for LLM agents</a:t>
            </a:r>
            <a:endParaRPr lang="en-US" altLang="zh-CN" sz="2000" b="1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225"/>
              </a:spcAft>
            </a:pPr>
            <a:endParaRPr lang="en-US" altLang="zh-CN" sz="2000" b="1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Core Idea:</a:t>
            </a: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Leverages 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"tool usage inertia" </a:t>
            </a:r>
            <a:r>
              <a:rPr lang="en-US" altLang="zh-CN" sz="200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 reduce token &amp; time consumption</a:t>
            </a:r>
          </a:p>
          <a:p>
            <a:pPr algn="l">
              <a:spcAft>
                <a:spcPts val="225"/>
              </a:spcAft>
            </a:pPr>
            <a:endParaRPr lang="en-US" altLang="zh-CN" sz="200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Mechanism: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spcAft>
                <a:spcPts val="225"/>
              </a:spcAft>
              <a:buFontTx/>
              <a:buChar char="-"/>
            </a:pP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Dynamic 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Tool Inertia Graph (TIG)</a:t>
            </a:r>
          </a:p>
          <a:p>
            <a:pPr marL="800100" lvl="1" indent="-342900">
              <a:spcAft>
                <a:spcPts val="225"/>
              </a:spcAft>
              <a:buFontTx/>
              <a:buChar char="-"/>
            </a:pP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Uses TIG to predict &amp; parameterize tools, </a:t>
            </a: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bypassing LLM calls</a:t>
            </a:r>
          </a:p>
          <a:p>
            <a:pPr marL="800100" lvl="1" indent="-342900">
              <a:spcAft>
                <a:spcPts val="225"/>
              </a:spcAft>
              <a:buFontTx/>
              <a:buChar char="-"/>
            </a:pP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fallback 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low inertia or prediction failure</a:t>
            </a:r>
          </a:p>
          <a:p>
            <a:pPr marL="800100" lvl="1" indent="-342900">
              <a:spcAft>
                <a:spcPts val="225"/>
              </a:spcAft>
              <a:buFontTx/>
              <a:buChar char="-"/>
            </a:pPr>
            <a:endParaRPr lang="en-US" altLang="zh-CN" sz="2000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Results: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spcAft>
                <a:spcPts val="225"/>
              </a:spcAft>
              <a:buFontTx/>
              <a:buChar char="-"/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~30% LLM cost reduction</a:t>
            </a: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(calls &amp; tokens)</a:t>
            </a:r>
          </a:p>
          <a:p>
            <a:pPr marL="800100" lvl="1" indent="-342900">
              <a:spcAft>
                <a:spcPts val="225"/>
              </a:spcAft>
              <a:buFontTx/>
              <a:buChar char="-"/>
            </a:pP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Competitive performance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maintained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spcAft>
                <a:spcPts val="225"/>
              </a:spcAft>
              <a:buFontTx/>
              <a:buChar char="-"/>
            </a:pP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225"/>
              </a:spcAft>
            </a:pP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Insights:</a:t>
            </a: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Statistical structure enables 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efficient </a:t>
            </a:r>
            <a:r>
              <a:rPr lang="en-US" altLang="zh-CN" sz="200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effective</a:t>
            </a: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LLM agents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4" descr="01-03应用规范-已拓展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110"/>
          </a:xfrm>
          <a:prstGeom prst="rect">
            <a:avLst/>
          </a:prstGeom>
        </p:spPr>
      </p:pic>
      <p:sp>
        <p:nvSpPr>
          <p:cNvPr id="175" name="文本框 5"/>
          <p:cNvSpPr txBox="1"/>
          <p:nvPr/>
        </p:nvSpPr>
        <p:spPr>
          <a:xfrm>
            <a:off x="719665" y="2921168"/>
            <a:ext cx="692573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6000" dirty="0">
                <a:solidFill>
                  <a:srgbClr val="244B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Thanks</a:t>
            </a:r>
          </a:p>
          <a:p>
            <a:pPr algn="r"/>
            <a:endParaRPr kumimoji="1" lang="en-US" altLang="zh-CN" sz="3600" dirty="0">
              <a:solidFill>
                <a:srgbClr val="244B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6" name="矩形 6"/>
          <p:cNvSpPr/>
          <p:nvPr/>
        </p:nvSpPr>
        <p:spPr>
          <a:xfrm>
            <a:off x="0" y="6688667"/>
            <a:ext cx="12192000" cy="169333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49" y="93980"/>
            <a:ext cx="10940081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The Problem: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Inference Costs for Tool Selection</a:t>
            </a:r>
            <a:endParaRPr lang="en-US" sz="3200" b="1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3EB598C-1F0F-4486-B316-72F5E4B181C5}" type="slidenum">
              <a:rPr lang="en-US" sz="1200" smtClean="0">
                <a:solidFill>
                  <a:schemeClr val="bg1"/>
                </a:solidFill>
              </a:rPr>
              <a:t>3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733564" y="5466964"/>
            <a:ext cx="10640680" cy="593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10000"/>
              </a:lnSpc>
              <a:spcAft>
                <a:spcPts val="225"/>
              </a:spcAft>
            </a:pPr>
            <a:r>
              <a:rPr lang="en-US" altLang="zh-CN" i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major bottleneck in current agent frameworks lies in the high inference cost of tool selection.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2884" y="3199255"/>
            <a:ext cx="5592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225"/>
              </a:spcAft>
              <a:buFont typeface="Wingdings" panose="05000000000000000000" pitchFamily="2" charset="2"/>
              <a:buChar char="Ø"/>
            </a:pPr>
            <a:r>
              <a:rPr lang="en-US" altLang="zh-CN" sz="2000" b="0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Each decision can mean a </a:t>
            </a:r>
            <a:r>
              <a:rPr lang="en-US" altLang="zh-CN" sz="2000" b="1" i="0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full LLM call </a:t>
            </a:r>
            <a:endParaRPr lang="en-US" altLang="zh-CN" sz="2000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563" y="1228860"/>
            <a:ext cx="5592848" cy="1964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</a:pPr>
            <a:r>
              <a:rPr lang="en-US" altLang="zh-CN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</a:t>
            </a:r>
            <a:r>
              <a:rPr lang="zh-CN" altLang="en-US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frameworks like </a:t>
            </a:r>
            <a:r>
              <a:rPr lang="en-US" altLang="zh-CN" sz="2000" dirty="0" err="1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repeatedly invoke LLMs </a:t>
            </a: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for:</a:t>
            </a:r>
          </a:p>
          <a:p>
            <a:pPr>
              <a:spcAft>
                <a:spcPts val="225"/>
              </a:spcAft>
            </a:pPr>
            <a:endParaRPr lang="en-US" altLang="zh-CN" sz="1100" dirty="0">
              <a:solidFill>
                <a:srgbClr val="1A1C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225"/>
              </a:spcAft>
              <a:buFontTx/>
              <a:buChar char="-"/>
            </a:pP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planning</a:t>
            </a:r>
          </a:p>
          <a:p>
            <a:pPr marL="342900" indent="-342900">
              <a:spcAft>
                <a:spcPts val="225"/>
              </a:spcAft>
              <a:buFontTx/>
              <a:buChar char="-"/>
            </a:pP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 selection</a:t>
            </a:r>
          </a:p>
          <a:p>
            <a:pPr marL="342900" indent="-342900">
              <a:spcAft>
                <a:spcPts val="225"/>
              </a:spcAft>
              <a:buFontTx/>
              <a:buChar char="-"/>
            </a:pPr>
            <a:r>
              <a:rPr lang="en-US" altLang="zh-CN" sz="2000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generation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8694" y="4546505"/>
            <a:ext cx="600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Significant Resource Consumption &amp; Latency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虚尾 10"/>
          <p:cNvSpPr/>
          <p:nvPr/>
        </p:nvSpPr>
        <p:spPr>
          <a:xfrm rot="5400000">
            <a:off x="3041390" y="3938141"/>
            <a:ext cx="666853" cy="402930"/>
          </a:xfrm>
          <a:prstGeom prst="stripedRightArrow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32" y="917890"/>
            <a:ext cx="3918314" cy="4351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Automated Tool Selection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E38CA054-3EAC-4C90-BB3C-16F877FC8E6F}" type="slidenum">
              <a:rPr lang="en-US" sz="1200" smtClean="0">
                <a:solidFill>
                  <a:schemeClr val="bg1"/>
                </a:solidFill>
              </a:rPr>
              <a:t>4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01393" y="1025179"/>
            <a:ext cx="9812987" cy="574100"/>
            <a:chOff x="1022591" y="1016023"/>
            <a:chExt cx="9812987" cy="574100"/>
          </a:xfrm>
        </p:grpSpPr>
        <p:sp>
          <p:nvSpPr>
            <p:cNvPr id="16" name="矩形: 圆角 15"/>
            <p:cNvSpPr/>
            <p:nvPr/>
          </p:nvSpPr>
          <p:spPr>
            <a:xfrm>
              <a:off x="1022591" y="1016023"/>
              <a:ext cx="9812987" cy="5741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239402" y="1096992"/>
              <a:ext cx="9379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0" dirty="0">
                  <a:solidFill>
                    <a:srgbClr val="1A1C1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Complex tasks require agents to execute </a:t>
              </a:r>
              <a:r>
                <a:rPr lang="en-US" altLang="zh-CN" b="1" i="0" dirty="0">
                  <a:solidFill>
                    <a:srgbClr val="1A1C1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 sequence of interdependent tool calls</a:t>
              </a:r>
              <a:r>
                <a:rPr lang="en-US" altLang="zh-CN" i="0" dirty="0">
                  <a:solidFill>
                    <a:srgbClr val="1A1C1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1926522" y="3894925"/>
            <a:ext cx="839014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671284" y="1989344"/>
            <a:ext cx="94322" cy="40415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4099389"/>
            <a:ext cx="4091880" cy="17011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82" y="1881205"/>
            <a:ext cx="4191866" cy="15112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394" y="1840552"/>
            <a:ext cx="3854814" cy="16497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81125" y="3524073"/>
            <a:ext cx="1226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(b) </a:t>
            </a:r>
            <a:r>
              <a:rPr lang="en-US" altLang="zh-CN" sz="1100" b="1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ToolChain</a:t>
            </a:r>
            <a:r>
              <a:rPr lang="en-US" altLang="zh-CN" sz="11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57809" y="5907844"/>
            <a:ext cx="20611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(d) Tree Search Agent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5797" y="3516435"/>
            <a:ext cx="17360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 </a:t>
            </a:r>
            <a:r>
              <a:rPr lang="en-US" altLang="zh-CN" sz="11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Tree of Thoughts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23160" y="5815593"/>
            <a:ext cx="10013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DFSDT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手机屏幕截图&#10;&#10;AI 生成的内容可能不正确。">
            <a:extLst>
              <a:ext uri="{FF2B5EF4-FFF2-40B4-BE49-F238E27FC236}">
                <a16:creationId xmlns:a16="http://schemas.microsoft.com/office/drawing/2014/main" id="{A4E497B5-F4A0-41F8-A77D-66967D806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006" y="3982541"/>
            <a:ext cx="2213585" cy="180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BA72B-37AA-EAA9-0C1D-138F6A0E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>
            <a:extLst>
              <a:ext uri="{FF2B5EF4-FFF2-40B4-BE49-F238E27FC236}">
                <a16:creationId xmlns:a16="http://schemas.microsoft.com/office/drawing/2014/main" id="{075DB6BD-15B6-8532-2E2B-0694C6D6AC7A}"/>
              </a:ext>
            </a:extLst>
          </p:cNvPr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>
            <a:extLst>
              <a:ext uri="{FF2B5EF4-FFF2-40B4-BE49-F238E27FC236}">
                <a16:creationId xmlns:a16="http://schemas.microsoft.com/office/drawing/2014/main" id="{DB5A5693-3BEB-440A-E855-6A7B99571CC2}"/>
              </a:ext>
            </a:extLst>
          </p:cNvPr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>
            <a:extLst>
              <a:ext uri="{FF2B5EF4-FFF2-40B4-BE49-F238E27FC236}">
                <a16:creationId xmlns:a16="http://schemas.microsoft.com/office/drawing/2014/main" id="{0585C4F2-2425-A3F3-F404-48F6F7EE62C5}"/>
              </a:ext>
            </a:extLst>
          </p:cNvPr>
          <p:cNvSpPr txBox="1"/>
          <p:nvPr/>
        </p:nvSpPr>
        <p:spPr>
          <a:xfrm>
            <a:off x="514350" y="93980"/>
            <a:ext cx="1036140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Data-driven and Efficiency-oriented optimization</a:t>
            </a:r>
            <a:endParaRPr sz="3200" b="1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>
            <a:extLst>
              <a:ext uri="{FF2B5EF4-FFF2-40B4-BE49-F238E27FC236}">
                <a16:creationId xmlns:a16="http://schemas.microsoft.com/office/drawing/2014/main" id="{2EF3ED56-3AC9-8E21-F483-A34AF8A6EBC0}"/>
              </a:ext>
            </a:extLst>
          </p:cNvPr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>
            <a:extLst>
              <a:ext uri="{FF2B5EF4-FFF2-40B4-BE49-F238E27FC236}">
                <a16:creationId xmlns:a16="http://schemas.microsoft.com/office/drawing/2014/main" id="{F68B9925-9775-55CB-76DE-06492AFAF5AB}"/>
              </a:ext>
            </a:extLst>
          </p:cNvPr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B9C8803B-A7A6-471F-9587-81738B2905DC}" type="slidenum">
              <a:rPr lang="en-US" sz="1200" smtClean="0">
                <a:solidFill>
                  <a:schemeClr val="bg1"/>
                </a:solidFill>
              </a:rPr>
              <a:t>5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>
            <a:extLst>
              <a:ext uri="{FF2B5EF4-FFF2-40B4-BE49-F238E27FC236}">
                <a16:creationId xmlns:a16="http://schemas.microsoft.com/office/drawing/2014/main" id="{F5E43E97-6412-FF26-102C-7D397C101C6B}"/>
              </a:ext>
            </a:extLst>
          </p:cNvPr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</a:t>
            </a:r>
          </a:p>
        </p:txBody>
      </p:sp>
      <p:pic>
        <p:nvPicPr>
          <p:cNvPr id="18" name="图片 1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B3528FD-53AC-87EF-B80B-448818BC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16" y="1701644"/>
            <a:ext cx="5014628" cy="218876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E5E2CA4D-A55C-62EE-F207-5132CBB22247}"/>
              </a:ext>
            </a:extLst>
          </p:cNvPr>
          <p:cNvGrpSpPr/>
          <p:nvPr/>
        </p:nvGrpSpPr>
        <p:grpSpPr>
          <a:xfrm>
            <a:off x="1913994" y="1088660"/>
            <a:ext cx="3623741" cy="2763010"/>
            <a:chOff x="1536484" y="1171792"/>
            <a:chExt cx="3623741" cy="2763010"/>
          </a:xfrm>
        </p:grpSpPr>
        <p:pic>
          <p:nvPicPr>
            <p:cNvPr id="9" name="图片 8" descr="文本&#10;&#10;AI 生成的内容可能不正确。">
              <a:extLst>
                <a:ext uri="{FF2B5EF4-FFF2-40B4-BE49-F238E27FC236}">
                  <a16:creationId xmlns:a16="http://schemas.microsoft.com/office/drawing/2014/main" id="{EFFAC8D4-50C1-060D-4275-D5112BA11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6484" y="1745158"/>
              <a:ext cx="3623741" cy="218964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64A0C5-3D25-5AE6-D521-3FB59048FD0D}"/>
                </a:ext>
              </a:extLst>
            </p:cNvPr>
            <p:cNvSpPr txBox="1"/>
            <p:nvPr/>
          </p:nvSpPr>
          <p:spPr>
            <a:xfrm>
              <a:off x="1768592" y="1171792"/>
              <a:ext cx="31595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u="sng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Agent Workflow Memory</a:t>
              </a:r>
              <a:endPara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8D7287B-98D7-E40E-0807-35C58257C115}"/>
              </a:ext>
            </a:extLst>
          </p:cNvPr>
          <p:cNvSpPr txBox="1"/>
          <p:nvPr/>
        </p:nvSpPr>
        <p:spPr>
          <a:xfrm>
            <a:off x="6220533" y="1120031"/>
            <a:ext cx="545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LLM Compiler for Parallel Function Calling </a:t>
            </a:r>
            <a:endParaRPr lang="zh-CN" altLang="en-US" b="1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02305C5-736C-220F-AAD8-A7D0581A8CC8}"/>
              </a:ext>
            </a:extLst>
          </p:cNvPr>
          <p:cNvGrpSpPr/>
          <p:nvPr/>
        </p:nvGrpSpPr>
        <p:grpSpPr>
          <a:xfrm>
            <a:off x="1913994" y="5111798"/>
            <a:ext cx="9814906" cy="729625"/>
            <a:chOff x="1993743" y="4197325"/>
            <a:chExt cx="9814906" cy="72962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34AEC47-DB19-D34B-52CE-33DCB0F7FD86}"/>
                </a:ext>
              </a:extLst>
            </p:cNvPr>
            <p:cNvSpPr txBox="1"/>
            <p:nvPr/>
          </p:nvSpPr>
          <p:spPr>
            <a:xfrm>
              <a:off x="1993743" y="4280619"/>
              <a:ext cx="43787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Context Engineering &amp;</a:t>
              </a:r>
            </a:p>
            <a:p>
              <a:pPr algn="ctr"/>
              <a:r>
                <a:rPr lang="en-US" altLang="zh-CN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Introduce extra token consumption 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6982563-762C-436B-F913-8E4C7ACC3266}"/>
                </a:ext>
              </a:extLst>
            </p:cNvPr>
            <p:cNvSpPr txBox="1"/>
            <p:nvPr/>
          </p:nvSpPr>
          <p:spPr>
            <a:xfrm>
              <a:off x="6552595" y="4197325"/>
              <a:ext cx="5256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Rely on LLM-preconstructed DAGs &amp; </a:t>
              </a:r>
            </a:p>
            <a:p>
              <a:pPr algn="ctr"/>
              <a:r>
                <a:rPr lang="en-US" altLang="zh-CN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Only optimize logic-parallelizable tool calls.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E613158-6046-0BF2-DAB6-F7BD73A031AF}"/>
              </a:ext>
            </a:extLst>
          </p:cNvPr>
          <p:cNvGrpSpPr/>
          <p:nvPr/>
        </p:nvGrpSpPr>
        <p:grpSpPr>
          <a:xfrm>
            <a:off x="2100697" y="4324626"/>
            <a:ext cx="8916922" cy="646331"/>
            <a:chOff x="2100697" y="4244161"/>
            <a:chExt cx="8916922" cy="64633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6186467-6FE3-C59B-2677-074E6A03B3AB}"/>
                </a:ext>
              </a:extLst>
            </p:cNvPr>
            <p:cNvSpPr txBox="1"/>
            <p:nvPr/>
          </p:nvSpPr>
          <p:spPr>
            <a:xfrm>
              <a:off x="2100697" y="4244161"/>
              <a:ext cx="3250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Extracts reusable workflows to guide web agents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91B1EA6-6170-234F-C909-6A80AC4961A7}"/>
                </a:ext>
              </a:extLst>
            </p:cNvPr>
            <p:cNvSpPr txBox="1"/>
            <p:nvPr/>
          </p:nvSpPr>
          <p:spPr>
            <a:xfrm>
              <a:off x="7184127" y="4258250"/>
              <a:ext cx="3833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Enabling parallel function calling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972DB10-C65A-5200-0D9F-C2AD9FF9F1DE}"/>
              </a:ext>
            </a:extLst>
          </p:cNvPr>
          <p:cNvSpPr txBox="1"/>
          <p:nvPr/>
        </p:nvSpPr>
        <p:spPr>
          <a:xfrm>
            <a:off x="190195" y="4385059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Highlights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E5BEC1D-AFB1-25C0-2F23-0259D496AFBF}"/>
              </a:ext>
            </a:extLst>
          </p:cNvPr>
          <p:cNvSpPr txBox="1"/>
          <p:nvPr/>
        </p:nvSpPr>
        <p:spPr>
          <a:xfrm>
            <a:off x="136125" y="5204130"/>
            <a:ext cx="173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227A94E-1908-9032-B994-0D261C4A0995}"/>
              </a:ext>
            </a:extLst>
          </p:cNvPr>
          <p:cNvSpPr txBox="1"/>
          <p:nvPr/>
        </p:nvSpPr>
        <p:spPr>
          <a:xfrm>
            <a:off x="175336" y="2157019"/>
            <a:ext cx="169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</a:t>
            </a:r>
          </a:p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79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49" y="93980"/>
            <a:ext cx="10940081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Recency Bias towards LLMs in Agent Research</a:t>
            </a:r>
            <a:endParaRPr lang="en-US" sz="3200" b="1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6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816679" y="5520002"/>
            <a:ext cx="10386467" cy="593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10000"/>
              </a:lnSpc>
              <a:spcAft>
                <a:spcPts val="225"/>
              </a:spcAft>
            </a:pPr>
            <a:r>
              <a:rPr lang="en-US" altLang="zh-CN" b="0" i="1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Can we utilize statistical methods instead of </a:t>
            </a:r>
            <a:r>
              <a:rPr lang="en-US" altLang="zh-CN" b="1" i="1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relying heavily on LLM inference </a:t>
            </a:r>
            <a:r>
              <a:rPr lang="en-US" altLang="zh-CN" i="1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 every tool selection step</a:t>
            </a:r>
            <a:r>
              <a:rPr lang="en-US" altLang="zh-CN" b="0" i="1" dirty="0">
                <a:solidFill>
                  <a:srgbClr val="1A1C1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b="0" i="0" dirty="0">
              <a:solidFill>
                <a:srgbClr val="1A1C1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8861" y="1193707"/>
            <a:ext cx="68083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400" b="1" dirty="0">
                <a:solidFill>
                  <a:srgbClr val="1A1C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Assumption: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all decision steps in a task are of equal complexity or importance. </a:t>
            </a:r>
          </a:p>
          <a:p>
            <a:pPr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universal application of a resource-intensive      model for both complex and simple decisions constitutes an over-utilization of its powerful abilities, creating unnecessary computational overhead.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32" y="917890"/>
            <a:ext cx="3918314" cy="43511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8546" y="441945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Universal reliance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LLM is not only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costly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but also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suboptimal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10" name="箭头: 虚尾 9"/>
          <p:cNvSpPr/>
          <p:nvPr/>
        </p:nvSpPr>
        <p:spPr>
          <a:xfrm rot="5400000">
            <a:off x="3041390" y="3856081"/>
            <a:ext cx="666853" cy="402930"/>
          </a:xfrm>
          <a:prstGeom prst="stripedRightArrow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3356" y="2360509"/>
            <a:ext cx="1635512" cy="2824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23356" y="3651237"/>
            <a:ext cx="1635512" cy="2824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89B9-5E28-5465-5A19-4DF58DEC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>
            <a:extLst>
              <a:ext uri="{FF2B5EF4-FFF2-40B4-BE49-F238E27FC236}">
                <a16:creationId xmlns:a16="http://schemas.microsoft.com/office/drawing/2014/main" id="{22C6A7F9-ADF8-AACB-4431-9685D5558E16}"/>
              </a:ext>
            </a:extLst>
          </p:cNvPr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>
            <a:extLst>
              <a:ext uri="{FF2B5EF4-FFF2-40B4-BE49-F238E27FC236}">
                <a16:creationId xmlns:a16="http://schemas.microsoft.com/office/drawing/2014/main" id="{B9B89D8E-7512-D173-9A4F-27879E91ABD5}"/>
              </a:ext>
            </a:extLst>
          </p:cNvPr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>
            <a:extLst>
              <a:ext uri="{FF2B5EF4-FFF2-40B4-BE49-F238E27FC236}">
                <a16:creationId xmlns:a16="http://schemas.microsoft.com/office/drawing/2014/main" id="{15D53D7F-0B47-ACBA-486C-C292615C540A}"/>
              </a:ext>
            </a:extLst>
          </p:cNvPr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Key Insights: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Calling Has Inertia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>
            <a:extLst>
              <a:ext uri="{FF2B5EF4-FFF2-40B4-BE49-F238E27FC236}">
                <a16:creationId xmlns:a16="http://schemas.microsoft.com/office/drawing/2014/main" id="{941C8B71-D6E3-BD80-5E85-9E5425A3E955}"/>
              </a:ext>
            </a:extLst>
          </p:cNvPr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>
            <a:extLst>
              <a:ext uri="{FF2B5EF4-FFF2-40B4-BE49-F238E27FC236}">
                <a16:creationId xmlns:a16="http://schemas.microsoft.com/office/drawing/2014/main" id="{37545E5D-EDBB-F008-7FFC-3FCA44D887BD}"/>
              </a:ext>
            </a:extLst>
          </p:cNvPr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E2B47FB3-02FB-4FEF-8C17-99EDEA15F674}" type="slidenum">
              <a:rPr lang="en-US" sz="1200" smtClean="0">
                <a:solidFill>
                  <a:schemeClr val="bg1"/>
                </a:solidFill>
              </a:rPr>
              <a:t>7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>
            <a:extLst>
              <a:ext uri="{FF2B5EF4-FFF2-40B4-BE49-F238E27FC236}">
                <a16:creationId xmlns:a16="http://schemas.microsoft.com/office/drawing/2014/main" id="{F95697A2-62A8-D22E-00C3-0429F429DA95}"/>
              </a:ext>
            </a:extLst>
          </p:cNvPr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BC4421-08E8-B257-6824-203819CE2FE0}"/>
              </a:ext>
            </a:extLst>
          </p:cNvPr>
          <p:cNvSpPr txBox="1"/>
          <p:nvPr/>
        </p:nvSpPr>
        <p:spPr>
          <a:xfrm>
            <a:off x="4002585" y="1028298"/>
            <a:ext cx="418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 on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499F1C-495C-9917-F308-EC2E0E91B0F4}"/>
              </a:ext>
            </a:extLst>
          </p:cNvPr>
          <p:cNvGrpSpPr/>
          <p:nvPr/>
        </p:nvGrpSpPr>
        <p:grpSpPr>
          <a:xfrm>
            <a:off x="7302253" y="1817411"/>
            <a:ext cx="4301150" cy="3569073"/>
            <a:chOff x="1177599" y="2757386"/>
            <a:chExt cx="3734469" cy="318189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4C49F1A-655C-CEE8-B179-2426693F442C}"/>
                </a:ext>
              </a:extLst>
            </p:cNvPr>
            <p:cNvSpPr txBox="1"/>
            <p:nvPr/>
          </p:nvSpPr>
          <p:spPr>
            <a:xfrm>
              <a:off x="1480315" y="2757386"/>
              <a:ext cx="3013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 Tool successor analysis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48A544-A96B-AAD8-AC81-D31D67E30B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7599" y="3220644"/>
              <a:ext cx="3734469" cy="2718641"/>
              <a:chOff x="4771840" y="452022"/>
              <a:chExt cx="8178670" cy="5953956"/>
            </a:xfrm>
          </p:grpSpPr>
          <p:pic>
            <p:nvPicPr>
              <p:cNvPr id="9" name="图片 8" descr="图表, 饼图&#10;&#10;AI 生成的内容可能不正确。">
                <a:extLst>
                  <a:ext uri="{FF2B5EF4-FFF2-40B4-BE49-F238E27FC236}">
                    <a16:creationId xmlns:a16="http://schemas.microsoft.com/office/drawing/2014/main" id="{1BA2EC51-9833-BFD4-D5E2-F823B3E17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1840" y="452022"/>
                <a:ext cx="2648320" cy="5953956"/>
              </a:xfrm>
              <a:prstGeom prst="rect">
                <a:avLst/>
              </a:prstGeom>
            </p:spPr>
          </p:pic>
          <p:pic>
            <p:nvPicPr>
              <p:cNvPr id="10" name="图片 9" descr="图示&#10;&#10;AI 生成的内容可能不正确。">
                <a:extLst>
                  <a:ext uri="{FF2B5EF4-FFF2-40B4-BE49-F238E27FC236}">
                    <a16:creationId xmlns:a16="http://schemas.microsoft.com/office/drawing/2014/main" id="{26486499-902B-4926-E38C-0B54D3D59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7503" y="452022"/>
                <a:ext cx="4163007" cy="5915851"/>
              </a:xfrm>
              <a:prstGeom prst="rect">
                <a:avLst/>
              </a:prstGeom>
            </p:spPr>
          </p:pic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A5D5CA2-F266-3B04-BB8C-C0082F0F0E06}"/>
              </a:ext>
            </a:extLst>
          </p:cNvPr>
          <p:cNvSpPr txBox="1"/>
          <p:nvPr/>
        </p:nvSpPr>
        <p:spPr>
          <a:xfrm>
            <a:off x="514350" y="18174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 Invocation Exhibits Predictable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F5FB9E-ED38-3851-F088-95E2793BFE63}"/>
              </a:ext>
            </a:extLst>
          </p:cNvPr>
          <p:cNvSpPr txBox="1"/>
          <p:nvPr/>
        </p:nvSpPr>
        <p:spPr>
          <a:xfrm>
            <a:off x="853804" y="4481562"/>
            <a:ext cx="656346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repetitive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tool calls (e.g., A → A)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overly short trajectories (length less than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EA0EF3-C9FA-3197-697C-BEC0744F3144}"/>
              </a:ext>
            </a:extLst>
          </p:cNvPr>
          <p:cNvSpPr txBox="1"/>
          <p:nvPr/>
        </p:nvSpPr>
        <p:spPr>
          <a:xfrm>
            <a:off x="853804" y="2559131"/>
            <a:ext cx="6307833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Utilize a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agent within the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 to generate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322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trajectories, yielding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6014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 invocations.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75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5C40-FB1B-27D3-53F9-57A51C95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>
            <a:extLst>
              <a:ext uri="{FF2B5EF4-FFF2-40B4-BE49-F238E27FC236}">
                <a16:creationId xmlns:a16="http://schemas.microsoft.com/office/drawing/2014/main" id="{B939DABA-CC4F-74B2-C686-32F340F0C9FB}"/>
              </a:ext>
            </a:extLst>
          </p:cNvPr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>
            <a:extLst>
              <a:ext uri="{FF2B5EF4-FFF2-40B4-BE49-F238E27FC236}">
                <a16:creationId xmlns:a16="http://schemas.microsoft.com/office/drawing/2014/main" id="{03A2C8F7-3CA3-1CDC-13B9-1D8048370563}"/>
              </a:ext>
            </a:extLst>
          </p:cNvPr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>
            <a:extLst>
              <a:ext uri="{FF2B5EF4-FFF2-40B4-BE49-F238E27FC236}">
                <a16:creationId xmlns:a16="http://schemas.microsoft.com/office/drawing/2014/main" id="{A417B762-C9F2-C7A1-01A3-EAE216A433BE}"/>
              </a:ext>
            </a:extLst>
          </p:cNvPr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Key Insights: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Calling Has Inertia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>
            <a:extLst>
              <a:ext uri="{FF2B5EF4-FFF2-40B4-BE49-F238E27FC236}">
                <a16:creationId xmlns:a16="http://schemas.microsoft.com/office/drawing/2014/main" id="{0ED8ED5B-D0B0-509D-DC6A-66991780EF2B}"/>
              </a:ext>
            </a:extLst>
          </p:cNvPr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>
            <a:extLst>
              <a:ext uri="{FF2B5EF4-FFF2-40B4-BE49-F238E27FC236}">
                <a16:creationId xmlns:a16="http://schemas.microsoft.com/office/drawing/2014/main" id="{E90461F3-B8DE-5E1A-6C3C-E7F1450FCB16}"/>
              </a:ext>
            </a:extLst>
          </p:cNvPr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E2B47FB3-02FB-4FEF-8C17-99EDEA15F674}" type="slidenum">
              <a:rPr lang="en-US" sz="1200" smtClean="0">
                <a:solidFill>
                  <a:schemeClr val="bg1"/>
                </a:solidFill>
              </a:rPr>
              <a:t>8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>
            <a:extLst>
              <a:ext uri="{FF2B5EF4-FFF2-40B4-BE49-F238E27FC236}">
                <a16:creationId xmlns:a16="http://schemas.microsoft.com/office/drawing/2014/main" id="{02B300D3-323B-04B5-4667-CBD0BC0F3E95}"/>
              </a:ext>
            </a:extLst>
          </p:cNvPr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371949-0AD2-8B41-7767-519BC110684A}"/>
              </a:ext>
            </a:extLst>
          </p:cNvPr>
          <p:cNvSpPr txBox="1"/>
          <p:nvPr/>
        </p:nvSpPr>
        <p:spPr>
          <a:xfrm>
            <a:off x="4002585" y="1028298"/>
            <a:ext cx="418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 on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72E4D3-1279-A571-28C8-7A3EAFF4866B}"/>
              </a:ext>
            </a:extLst>
          </p:cNvPr>
          <p:cNvSpPr txBox="1"/>
          <p:nvPr/>
        </p:nvSpPr>
        <p:spPr>
          <a:xfrm>
            <a:off x="514350" y="18174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 Invocation Exhibits Predictable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66D1E8-8EC9-DB18-BBBF-D9D5308AE42B}"/>
              </a:ext>
            </a:extLst>
          </p:cNvPr>
          <p:cNvSpPr txBox="1"/>
          <p:nvPr/>
        </p:nvSpPr>
        <p:spPr>
          <a:xfrm>
            <a:off x="853804" y="4481562"/>
            <a:ext cx="656346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repetitive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tool calls (e.g., A → A)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overly short trajectories (length less than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632729-E07B-A246-6CE4-0E1C098EEF1A}"/>
              </a:ext>
            </a:extLst>
          </p:cNvPr>
          <p:cNvSpPr txBox="1"/>
          <p:nvPr/>
        </p:nvSpPr>
        <p:spPr>
          <a:xfrm>
            <a:off x="853804" y="2559131"/>
            <a:ext cx="7433733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Utilize a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agent within the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 to generate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322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trajectories, yielding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6014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 invocations.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581736" y="1905802"/>
            <a:ext cx="4301150" cy="3402162"/>
            <a:chOff x="6778131" y="2762413"/>
            <a:chExt cx="3760484" cy="2911382"/>
          </a:xfrm>
        </p:grpSpPr>
        <p:sp>
          <p:nvSpPr>
            <p:cNvPr id="5" name="文本框 4"/>
            <p:cNvSpPr txBox="1"/>
            <p:nvPr/>
          </p:nvSpPr>
          <p:spPr>
            <a:xfrm>
              <a:off x="7083671" y="2762413"/>
              <a:ext cx="2724799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 Parameter flow analysis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 descr="表格&#10;&#10;AI 生成的内容可能不正确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131" y="3270187"/>
              <a:ext cx="3760484" cy="2403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3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9"/>
          <p:cNvSpPr/>
          <p:nvPr/>
        </p:nvSpPr>
        <p:spPr>
          <a:xfrm rot="10800000" flipV="1">
            <a:off x="0" y="0"/>
            <a:ext cx="12191365" cy="864235"/>
          </a:xfrm>
          <a:prstGeom prst="rect">
            <a:avLst/>
          </a:pr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 dirty="0">
              <a:gradFill flip="none" rotWithShape="1">
                <a:gsLst>
                  <a:gs pos="50000">
                    <a:schemeClr val="bg1"/>
                  </a:gs>
                  <a:gs pos="100000">
                    <a:srgbClr val="91BBF3"/>
                  </a:gs>
                </a:gsLst>
                <a:lin ang="5400000" scaled="1"/>
                <a:tileRect/>
              </a:gradFill>
              <a:effectLst>
                <a:outerShdw blurRad="190500" dist="152400" dir="5400000" algn="t" rotWithShape="0">
                  <a:schemeClr val="tx1">
                    <a:lumMod val="50000"/>
                    <a:alpha val="17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黑体" panose="02010609060101010101" charset="-122"/>
            </a:endParaRPr>
          </a:p>
        </p:txBody>
      </p:sp>
      <p:sp>
        <p:nvSpPr>
          <p:cNvPr id="179" name="任意多边形 30"/>
          <p:cNvSpPr/>
          <p:nvPr/>
        </p:nvSpPr>
        <p:spPr>
          <a:xfrm>
            <a:off x="0" y="5346700"/>
            <a:ext cx="12192000" cy="1511300"/>
          </a:xfrm>
          <a:custGeom>
            <a:avLst/>
            <a:gdLst>
              <a:gd name="connsiteX0" fmla="*/ 12192000 w 12192000"/>
              <a:gd name="connsiteY0" fmla="*/ 0 h 731119"/>
              <a:gd name="connsiteX1" fmla="*/ 12192000 w 12192000"/>
              <a:gd name="connsiteY1" fmla="*/ 731119 h 731119"/>
              <a:gd name="connsiteX2" fmla="*/ 0 w 12192000"/>
              <a:gd name="connsiteY2" fmla="*/ 731119 h 731119"/>
              <a:gd name="connsiteX3" fmla="*/ 0 w 12192000"/>
              <a:gd name="connsiteY3" fmla="*/ 545768 h 731119"/>
              <a:gd name="connsiteX4" fmla="*/ 11646232 w 12192000"/>
              <a:gd name="connsiteY4" fmla="*/ 545768 h 731119"/>
              <a:gd name="connsiteX5" fmla="*/ 12192000 w 12192000"/>
              <a:gd name="connsiteY5" fmla="*/ 0 h 7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31119">
                <a:moveTo>
                  <a:pt x="12192000" y="0"/>
                </a:moveTo>
                <a:lnTo>
                  <a:pt x="12192000" y="731119"/>
                </a:lnTo>
                <a:lnTo>
                  <a:pt x="0" y="731119"/>
                </a:lnTo>
                <a:lnTo>
                  <a:pt x="0" y="545768"/>
                </a:lnTo>
                <a:lnTo>
                  <a:pt x="11646232" y="545768"/>
                </a:lnTo>
                <a:cubicBezTo>
                  <a:pt x="11947651" y="545768"/>
                  <a:pt x="12192000" y="301419"/>
                  <a:pt x="12192000" y="0"/>
                </a:cubicBezTo>
                <a:close/>
              </a:path>
            </a:pathLst>
          </a:custGeom>
          <a:solidFill>
            <a:srgbClr val="06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2"/>
          <p:cNvSpPr txBox="1"/>
          <p:nvPr/>
        </p:nvSpPr>
        <p:spPr>
          <a:xfrm>
            <a:off x="514350" y="93980"/>
            <a:ext cx="816229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32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Key Insights: </a:t>
            </a:r>
            <a:r>
              <a:rPr lang="en-US" altLang="zh-CN" sz="2800" b="1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Tool Calling Has Inertia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8"/>
          <p:cNvSpPr/>
          <p:nvPr userDrawn="1"/>
        </p:nvSpPr>
        <p:spPr>
          <a:xfrm>
            <a:off x="10914380" y="394335"/>
            <a:ext cx="1144800" cy="3219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9525">
            <a:noFill/>
            <a:miter lim="800000"/>
          </a:ln>
          <a:effectLst>
            <a:outerShdw blurRad="50800" algn="tl" rotWithShape="0">
              <a:schemeClr val="bg1">
                <a:alpha val="80000"/>
              </a:scheme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82" name="Slide Number Placeholder 5"/>
          <p:cNvSpPr txBox="1"/>
          <p:nvPr userDrawn="1"/>
        </p:nvSpPr>
        <p:spPr bwMode="auto">
          <a:xfrm>
            <a:off x="10957560" y="427990"/>
            <a:ext cx="1062990" cy="2552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tIns="0" bIns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zh-CN" altLang="en-US" sz="1000" b="1" kern="1200" smtClean="0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51AC4329-D028-4486-AA2D-D11E8EA3DFAE}" type="slidenum">
              <a:rPr lang="en-US" sz="1200" smtClean="0">
                <a:solidFill>
                  <a:schemeClr val="bg1"/>
                </a:solidFill>
              </a:rPr>
              <a:t>9</a:t>
            </a:fld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0"/>
          <p:cNvSpPr/>
          <p:nvPr userDrawn="1"/>
        </p:nvSpPr>
        <p:spPr>
          <a:xfrm>
            <a:off x="10933430" y="82550"/>
            <a:ext cx="1111250" cy="31178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2585" y="1028298"/>
            <a:ext cx="418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 on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349" y="1817411"/>
            <a:ext cx="6942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 Invocation Exhibits Low Entropy Inertia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7417267" y="2569844"/>
                <a:ext cx="4603283" cy="27696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spAutoFit/>
              </a:bodyPr>
              <a:lstStyle/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zh-CN" sz="2000" b="1" dirty="0">
                    <a:latin typeface="Arial" panose="020B0604020202020204" pitchFamily="34" charset="0"/>
                  </a:rPr>
                  <a:t>Baseline (Independent): </a:t>
                </a:r>
                <a:r>
                  <a:rPr lang="zh-CN" altLang="zh-CN" sz="2000" b="1" i="1" dirty="0">
                    <a:latin typeface="Cambria Math" panose="02040503050406030204" pitchFamily="18" charset="0"/>
                  </a:rPr>
                  <a:t>3.50</a:t>
                </a:r>
                <a:r>
                  <a:rPr lang="en-US" altLang="zh-CN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zh-CN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zh-CN" sz="2000" dirty="0">
                    <a:latin typeface="Arial" panose="020B0604020202020204" pitchFamily="34" charset="0"/>
                  </a:rPr>
                  <a:t>bits</a:t>
                </a:r>
                <a:endParaRPr lang="en-US" altLang="zh-CN" sz="2000" dirty="0">
                  <a:latin typeface="Arial" panose="020B0604020202020204" pitchFamily="34" charset="0"/>
                </a:endParaRP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Arial" panose="020B0604020202020204" pitchFamily="34" charset="0"/>
                  </a:rPr>
                  <a:t>1st-order Markov: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𝟓𝟐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</a:rPr>
                  <a:t>bits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Arial" panose="020B0604020202020204" pitchFamily="34" charset="0"/>
                  </a:rPr>
                  <a:t>2nd-order Markov: </a:t>
                </a:r>
                <a:r>
                  <a:rPr lang="en-US" altLang="zh-CN" sz="2000" b="1" i="1" dirty="0">
                    <a:latin typeface="Cambria Math" panose="02040503050406030204" pitchFamily="18" charset="0"/>
                  </a:rPr>
                  <a:t>1.93</a:t>
                </a:r>
                <a:r>
                  <a:rPr lang="en-US" altLang="zh-CN" sz="2000" b="1" dirty="0">
                    <a:latin typeface="Arial" panose="020B0604020202020204" pitchFamily="34" charset="0"/>
                  </a:rPr>
                  <a:t>  </a:t>
                </a:r>
                <a:r>
                  <a:rPr lang="en-US" altLang="zh-CN" sz="2000" dirty="0">
                    <a:latin typeface="Arial" panose="020B0604020202020204" pitchFamily="34" charset="0"/>
                  </a:rPr>
                  <a:t>bits</a:t>
                </a:r>
                <a:r>
                  <a:rPr lang="en-US" altLang="zh-CN" sz="2000" b="1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</a:rPr>
                  <a:t>reduction)</a:t>
                </a:r>
              </a:p>
              <a:p>
                <a:pPr marL="28575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Arial" panose="020B0604020202020204" pitchFamily="34" charset="0"/>
                  </a:rPr>
                  <a:t>Statistical Significance: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b="1" dirty="0">
                        <a:latin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</a:rPr>
                  <a:t>tests confirm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&lt; 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endParaRPr lang="zh-CN" altLang="zh-CN" sz="2000" b="1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7267" y="2569844"/>
                <a:ext cx="4603283" cy="2769669"/>
              </a:xfrm>
              <a:prstGeom prst="rect">
                <a:avLst/>
              </a:prstGeom>
              <a:blipFill>
                <a:blip r:embed="rId3"/>
                <a:stretch>
                  <a:fillRect l="-1192" b="-35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0CCC5D7-11BE-0D93-F304-2AB6C6B5DBCC}"/>
              </a:ext>
            </a:extLst>
          </p:cNvPr>
          <p:cNvSpPr txBox="1"/>
          <p:nvPr/>
        </p:nvSpPr>
        <p:spPr>
          <a:xfrm>
            <a:off x="853804" y="4481562"/>
            <a:ext cx="6563463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repetitive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tool calls (e.g., A → A)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Remove overly short trajectories (length less than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AAF839-CE48-7A5A-9082-E8253BD6B1D3}"/>
              </a:ext>
            </a:extLst>
          </p:cNvPr>
          <p:cNvSpPr txBox="1"/>
          <p:nvPr/>
        </p:nvSpPr>
        <p:spPr>
          <a:xfrm>
            <a:off x="853804" y="2559131"/>
            <a:ext cx="7433733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Utilize a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agent within the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ScienceWorld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 to generate 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322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trajectories, yielding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6014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 invocations.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1592</Words>
  <Application>Microsoft Office PowerPoint</Application>
  <PresentationFormat>宽屏</PresentationFormat>
  <Paragraphs>305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-apple-system</vt:lpstr>
      <vt:lpstr>Google Sans Text</vt:lpstr>
      <vt:lpstr>NimbusRomNo9L-Medi</vt:lpstr>
      <vt:lpstr>DengXian</vt:lpstr>
      <vt:lpstr>DengXian Light</vt:lpstr>
      <vt:lpstr>黑体</vt:lpstr>
      <vt:lpstr>微软雅黑</vt:lpstr>
      <vt:lpstr>Arial</vt:lpstr>
      <vt:lpstr>Cambria Math</vt:lpstr>
      <vt:lpstr>JetBrains Mono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贾竟一</dc:creator>
  <cp:lastModifiedBy>竟一 贾</cp:lastModifiedBy>
  <cp:revision>42</cp:revision>
  <dcterms:created xsi:type="dcterms:W3CDTF">2025-03-06T14:54:00Z</dcterms:created>
  <dcterms:modified xsi:type="dcterms:W3CDTF">2025-12-27T16:05:10Z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C6BAF5A681C7460A9B2F1EC2F20BC8C9_13</vt:lpwstr>
  </property>
  <property fmtid="{D5CDD505-2E9C-101B-9397-08002B2CF9AE}" pid="3" name="KSOProductBuildVer">
    <vt:lpwstr>2052-12.1.0.24034</vt:lpwstr>
  </property>
</Properties>
</file>